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61" r:id="rId5"/>
    <p:sldId id="262" r:id="rId6"/>
    <p:sldId id="267" r:id="rId7"/>
    <p:sldId id="268" r:id="rId8"/>
    <p:sldId id="269" r:id="rId9"/>
    <p:sldId id="270" r:id="rId10"/>
    <p:sldId id="271" r:id="rId11"/>
    <p:sldId id="272" r:id="rId12"/>
    <p:sldId id="273" r:id="rId13"/>
    <p:sldId id="274" r:id="rId14"/>
    <p:sldId id="324" r:id="rId15"/>
    <p:sldId id="323" r:id="rId16"/>
    <p:sldId id="327" r:id="rId17"/>
    <p:sldId id="328" r:id="rId18"/>
    <p:sldId id="329" r:id="rId19"/>
    <p:sldId id="330" r:id="rId20"/>
    <p:sldId id="331" r:id="rId21"/>
    <p:sldId id="332" r:id="rId22"/>
    <p:sldId id="309" r:id="rId23"/>
    <p:sldId id="310" r:id="rId24"/>
    <p:sldId id="311" r:id="rId25"/>
    <p:sldId id="312" r:id="rId26"/>
    <p:sldId id="313" r:id="rId27"/>
    <p:sldId id="314" r:id="rId28"/>
    <p:sldId id="315" r:id="rId29"/>
    <p:sldId id="316"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96" r:id="rId52"/>
    <p:sldId id="297" r:id="rId53"/>
    <p:sldId id="298" r:id="rId54"/>
    <p:sldId id="299" r:id="rId55"/>
    <p:sldId id="300" r:id="rId56"/>
    <p:sldId id="301" r:id="rId57"/>
    <p:sldId id="302" r:id="rId58"/>
    <p:sldId id="303" r:id="rId59"/>
    <p:sldId id="304" r:id="rId60"/>
    <p:sldId id="305" r:id="rId61"/>
    <p:sldId id="306" r:id="rId62"/>
    <p:sldId id="307" r:id="rId63"/>
    <p:sldId id="308" r:id="rId64"/>
    <p:sldId id="317" r:id="rId65"/>
    <p:sldId id="318" r:id="rId66"/>
    <p:sldId id="319" r:id="rId67"/>
    <p:sldId id="320" r:id="rId68"/>
    <p:sldId id="321" r:id="rId69"/>
    <p:sldId id="322" r:id="rId70"/>
  </p:sldIdLst>
  <p:sldSz cx="12192000" cy="6858000"/>
  <p:notesSz cx="7559675" cy="106918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1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 Type="http://schemas.openxmlformats.org/officeDocument/2006/relationships/slide" Target="slides/slide5.xml"/><Relationship Id="rId71"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jpeg>
</file>

<file path=ppt/media/image2.png>
</file>

<file path=ppt/media/image3.png>
</file>

<file path=ppt/media/image4.pn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3200" b="0" strike="noStrike" spc="-1">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3200" b="0" strike="noStrike" spc="-1">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3200" b="0" strike="noStrike" spc="-1">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3200" b="0" strike="noStrike" spc="-1">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3200" b="0" strike="noStrike" spc="-1">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3200" b="0" strike="noStrike" spc="-1">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3200" b="0" strike="noStrike" spc="-1">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3200" b="0" strike="noStrike" spc="-1">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3200" b="0" strike="noStrike" spc="-1">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3200" b="0" strike="noStrike" spc="-1">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3200" b="0" strike="noStrike" spc="-1">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3200" b="0" strike="noStrike" spc="-1">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CustomShape 1"/>
          <p:cNvSpPr/>
          <p:nvPr/>
        </p:nvSpPr>
        <p:spPr>
          <a:xfrm>
            <a:off x="11444760" y="0"/>
            <a:ext cx="740160" cy="6849000"/>
          </a:xfrm>
          <a:prstGeom prst="rect">
            <a:avLst/>
          </a:prstGeom>
          <a:solidFill>
            <a:srgbClr val="000000">
              <a:alpha val="10000"/>
            </a:srgbClr>
          </a:solidFill>
          <a:ln>
            <a:noFill/>
          </a:ln>
        </p:spPr>
        <p:style>
          <a:lnRef idx="0">
            <a:scrgbClr r="0" g="0" b="0"/>
          </a:lnRef>
          <a:fillRef idx="0">
            <a:scrgbClr r="0" g="0" b="0"/>
          </a:fillRef>
          <a:effectRef idx="0">
            <a:scrgbClr r="0" g="0" b="0"/>
          </a:effectRef>
          <a:fontRef idx="minor"/>
        </p:style>
      </p:sp>
      <p:sp>
        <p:nvSpPr>
          <p:cNvPr id="11" name="CustomShape 2"/>
          <p:cNvSpPr/>
          <p:nvPr/>
        </p:nvSpPr>
        <p:spPr>
          <a:xfrm>
            <a:off x="11438640" y="6453360"/>
            <a:ext cx="7570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fld id="{A2B673A1-CB73-4EE0-B14E-4B69AB2D4574}" type="slidenum">
              <a:rPr lang="en-US" sz="1800" b="0" strike="noStrike" spc="-1">
                <a:solidFill>
                  <a:srgbClr val="808080"/>
                </a:solidFill>
                <a:latin typeface="Arial"/>
                <a:ea typeface="DejaVu Sans"/>
              </a:rPr>
              <a:t>‹Nr.›</a:t>
            </a:fld>
            <a:endParaRPr lang="en-US" sz="1800" b="0" strike="noStrike" spc="-1">
              <a:latin typeface="Arial"/>
            </a:endParaRPr>
          </a:p>
        </p:txBody>
      </p:sp>
      <p:sp>
        <p:nvSpPr>
          <p:cNvPr id="2" name="CustomShape 3"/>
          <p:cNvSpPr/>
          <p:nvPr/>
        </p:nvSpPr>
        <p:spPr>
          <a:xfrm>
            <a:off x="912240" y="1268280"/>
            <a:ext cx="9207000" cy="360360"/>
          </a:xfrm>
          <a:prstGeom prst="rect">
            <a:avLst/>
          </a:prstGeom>
          <a:noFill/>
          <a:ln>
            <a:noFill/>
          </a:ln>
        </p:spPr>
        <p:style>
          <a:lnRef idx="0">
            <a:scrgbClr r="0" g="0" b="0"/>
          </a:lnRef>
          <a:fillRef idx="0">
            <a:scrgbClr r="0" g="0" b="0"/>
          </a:fillRef>
          <a:effectRef idx="0">
            <a:scrgbClr r="0" g="0" b="0"/>
          </a:effectRef>
          <a:fontRef idx="minor"/>
        </p:style>
      </p:sp>
      <p:pic>
        <p:nvPicPr>
          <p:cNvPr id="3" name="Picture 19" descr="Logo_TUC_de_RGB"/>
          <p:cNvPicPr/>
          <p:nvPr/>
        </p:nvPicPr>
        <p:blipFill>
          <a:blip r:embed="rId14"/>
          <a:stretch/>
        </p:blipFill>
        <p:spPr>
          <a:xfrm>
            <a:off x="0" y="0"/>
            <a:ext cx="3051000" cy="560880"/>
          </a:xfrm>
          <a:prstGeom prst="rect">
            <a:avLst/>
          </a:prstGeom>
          <a:ln>
            <a:noFill/>
          </a:ln>
        </p:spPr>
      </p:pic>
      <p:pic>
        <p:nvPicPr>
          <p:cNvPr id="4" name="Grafik 2"/>
          <p:cNvPicPr/>
          <p:nvPr/>
        </p:nvPicPr>
        <p:blipFill>
          <a:blip r:embed="rId15"/>
          <a:stretch/>
        </p:blipFill>
        <p:spPr>
          <a:xfrm>
            <a:off x="7430400" y="134640"/>
            <a:ext cx="3696840" cy="513000"/>
          </a:xfrm>
          <a:prstGeom prst="rect">
            <a:avLst/>
          </a:prstGeom>
          <a:ln>
            <a:noFill/>
          </a:ln>
        </p:spPr>
      </p:pic>
      <p:sp>
        <p:nvSpPr>
          <p:cNvPr id="5" name="CustomShape 4"/>
          <p:cNvSpPr/>
          <p:nvPr/>
        </p:nvSpPr>
        <p:spPr>
          <a:xfrm>
            <a:off x="912240" y="1268280"/>
            <a:ext cx="9207000" cy="360360"/>
          </a:xfrm>
          <a:prstGeom prst="rect">
            <a:avLst/>
          </a:prstGeom>
          <a:noFill/>
          <a:ln>
            <a:noFill/>
          </a:ln>
        </p:spPr>
        <p:style>
          <a:lnRef idx="0">
            <a:scrgbClr r="0" g="0" b="0"/>
          </a:lnRef>
          <a:fillRef idx="0">
            <a:scrgbClr r="0" g="0" b="0"/>
          </a:fillRef>
          <a:effectRef idx="0">
            <a:scrgbClr r="0" g="0" b="0"/>
          </a:effectRef>
          <a:fontRef idx="minor"/>
        </p:style>
      </p:sp>
      <p:sp>
        <p:nvSpPr>
          <p:cNvPr id="6" name="CustomShape 5"/>
          <p:cNvSpPr/>
          <p:nvPr/>
        </p:nvSpPr>
        <p:spPr>
          <a:xfrm>
            <a:off x="11444760" y="0"/>
            <a:ext cx="740160" cy="6849000"/>
          </a:xfrm>
          <a:prstGeom prst="rect">
            <a:avLst/>
          </a:prstGeom>
          <a:solidFill>
            <a:srgbClr val="000000">
              <a:alpha val="10000"/>
            </a:srgbClr>
          </a:solidFill>
          <a:ln>
            <a:noFill/>
          </a:ln>
        </p:spPr>
        <p:style>
          <a:lnRef idx="0">
            <a:scrgbClr r="0" g="0" b="0"/>
          </a:lnRef>
          <a:fillRef idx="0">
            <a:scrgbClr r="0" g="0" b="0"/>
          </a:fillRef>
          <a:effectRef idx="0">
            <a:scrgbClr r="0" g="0" b="0"/>
          </a:effectRef>
          <a:fontRef idx="minor"/>
        </p:style>
      </p:sp>
      <p:sp>
        <p:nvSpPr>
          <p:cNvPr id="7" name="CustomShape 6"/>
          <p:cNvSpPr/>
          <p:nvPr/>
        </p:nvSpPr>
        <p:spPr>
          <a:xfrm>
            <a:off x="0" y="6642720"/>
            <a:ext cx="12183120" cy="211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US" sz="800" b="0" strike="noStrike" spc="-1">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US" sz="4400" b="0" strike="noStrike" spc="-1">
                <a:latin typeface="Arial"/>
              </a:rPr>
              <a:t>Click to edit the title text format</a:t>
            </a:r>
          </a:p>
        </p:txBody>
      </p:sp>
      <p:sp>
        <p:nvSpPr>
          <p:cNvPr id="9" name="PlaceHolder 8"/>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 name="CustomShape 1"/>
          <p:cNvSpPr/>
          <p:nvPr/>
        </p:nvSpPr>
        <p:spPr>
          <a:xfrm>
            <a:off x="11444760" y="0"/>
            <a:ext cx="740160" cy="6849000"/>
          </a:xfrm>
          <a:prstGeom prst="rect">
            <a:avLst/>
          </a:prstGeom>
          <a:solidFill>
            <a:srgbClr val="000000">
              <a:alpha val="10000"/>
            </a:srgbClr>
          </a:solidFill>
          <a:ln>
            <a:noFill/>
          </a:ln>
        </p:spPr>
        <p:style>
          <a:lnRef idx="0">
            <a:scrgbClr r="0" g="0" b="0"/>
          </a:lnRef>
          <a:fillRef idx="0">
            <a:scrgbClr r="0" g="0" b="0"/>
          </a:fillRef>
          <a:effectRef idx="0">
            <a:scrgbClr r="0" g="0" b="0"/>
          </a:effectRef>
          <a:fontRef idx="minor"/>
        </p:style>
      </p:sp>
      <p:sp>
        <p:nvSpPr>
          <p:cNvPr id="47" name="CustomShape 2"/>
          <p:cNvSpPr/>
          <p:nvPr/>
        </p:nvSpPr>
        <p:spPr>
          <a:xfrm>
            <a:off x="11438640" y="6453360"/>
            <a:ext cx="7570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fld id="{DF50DAF9-620A-4C5C-BB70-4E6CDC78D372}" type="slidenum">
              <a:rPr lang="en-US" sz="1800" b="0" strike="noStrike" spc="-1">
                <a:solidFill>
                  <a:srgbClr val="808080"/>
                </a:solidFill>
                <a:latin typeface="Arial"/>
                <a:ea typeface="DejaVu Sans"/>
              </a:rPr>
              <a:t>‹Nr.›</a:t>
            </a:fld>
            <a:endParaRPr lang="en-US" sz="1800" b="0" strike="noStrike" spc="-1">
              <a:latin typeface="Arial"/>
            </a:endParaRPr>
          </a:p>
        </p:txBody>
      </p:sp>
      <p:sp>
        <p:nvSpPr>
          <p:cNvPr id="48" name="CustomShape 3"/>
          <p:cNvSpPr/>
          <p:nvPr/>
        </p:nvSpPr>
        <p:spPr>
          <a:xfrm>
            <a:off x="912240" y="1268280"/>
            <a:ext cx="9207000" cy="360360"/>
          </a:xfrm>
          <a:prstGeom prst="rect">
            <a:avLst/>
          </a:prstGeom>
          <a:noFill/>
          <a:ln>
            <a:noFill/>
          </a:ln>
        </p:spPr>
        <p:style>
          <a:lnRef idx="0">
            <a:scrgbClr r="0" g="0" b="0"/>
          </a:lnRef>
          <a:fillRef idx="0">
            <a:scrgbClr r="0" g="0" b="0"/>
          </a:fillRef>
          <a:effectRef idx="0">
            <a:scrgbClr r="0" g="0" b="0"/>
          </a:effectRef>
          <a:fontRef idx="minor"/>
        </p:style>
      </p:sp>
      <p:pic>
        <p:nvPicPr>
          <p:cNvPr id="49" name="Picture 19" descr="Logo_TUC_de_RGB"/>
          <p:cNvPicPr/>
          <p:nvPr/>
        </p:nvPicPr>
        <p:blipFill>
          <a:blip r:embed="rId14"/>
          <a:stretch/>
        </p:blipFill>
        <p:spPr>
          <a:xfrm>
            <a:off x="0" y="0"/>
            <a:ext cx="3051000" cy="560880"/>
          </a:xfrm>
          <a:prstGeom prst="rect">
            <a:avLst/>
          </a:prstGeom>
          <a:ln>
            <a:noFill/>
          </a:ln>
        </p:spPr>
      </p:pic>
      <p:pic>
        <p:nvPicPr>
          <p:cNvPr id="50" name="Grafik 2"/>
          <p:cNvPicPr/>
          <p:nvPr/>
        </p:nvPicPr>
        <p:blipFill>
          <a:blip r:embed="rId15"/>
          <a:stretch/>
        </p:blipFill>
        <p:spPr>
          <a:xfrm>
            <a:off x="7430400" y="134640"/>
            <a:ext cx="3696840" cy="513000"/>
          </a:xfrm>
          <a:prstGeom prst="rect">
            <a:avLst/>
          </a:prstGeom>
          <a:ln>
            <a:noFill/>
          </a:ln>
        </p:spPr>
      </p:pic>
      <p:sp>
        <p:nvSpPr>
          <p:cNvPr id="51" name="CustomShape 4"/>
          <p:cNvSpPr/>
          <p:nvPr/>
        </p:nvSpPr>
        <p:spPr>
          <a:xfrm>
            <a:off x="11444760" y="0"/>
            <a:ext cx="740160" cy="6849000"/>
          </a:xfrm>
          <a:prstGeom prst="rect">
            <a:avLst/>
          </a:prstGeom>
          <a:solidFill>
            <a:srgbClr val="000000">
              <a:alpha val="10000"/>
            </a:srgbClr>
          </a:solidFill>
          <a:ln>
            <a:noFill/>
          </a:ln>
        </p:spPr>
        <p:style>
          <a:lnRef idx="0">
            <a:scrgbClr r="0" g="0" b="0"/>
          </a:lnRef>
          <a:fillRef idx="0">
            <a:scrgbClr r="0" g="0" b="0"/>
          </a:fillRef>
          <a:effectRef idx="0">
            <a:scrgbClr r="0" g="0" b="0"/>
          </a:effectRef>
          <a:fontRef idx="minor"/>
        </p:style>
      </p:sp>
      <p:sp>
        <p:nvSpPr>
          <p:cNvPr id="52" name="CustomShape 5"/>
          <p:cNvSpPr/>
          <p:nvPr/>
        </p:nvSpPr>
        <p:spPr>
          <a:xfrm>
            <a:off x="11438640" y="6453360"/>
            <a:ext cx="7570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fld id="{A228E3FA-E6E4-47CB-A9FA-2A4B66E41F72}" type="slidenum">
              <a:rPr lang="en-US" sz="1800" b="0" strike="noStrike" spc="-1">
                <a:solidFill>
                  <a:srgbClr val="808080"/>
                </a:solidFill>
                <a:latin typeface="Arial"/>
                <a:ea typeface="DejaVu Sans"/>
              </a:rPr>
              <a:t>‹Nr.›</a:t>
            </a:fld>
            <a:endParaRPr lang="en-US" sz="1800" b="0" strike="noStrike" spc="-1">
              <a:latin typeface="Arial"/>
            </a:endParaRPr>
          </a:p>
        </p:txBody>
      </p:sp>
      <p:sp>
        <p:nvSpPr>
          <p:cNvPr id="53" name="CustomShape 6"/>
          <p:cNvSpPr/>
          <p:nvPr/>
        </p:nvSpPr>
        <p:spPr>
          <a:xfrm>
            <a:off x="0" y="6642720"/>
            <a:ext cx="12183120" cy="211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US" sz="800" b="0" strike="noStrike" spc="-1">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US" sz="4400" b="0" strike="noStrike" spc="-1">
                <a:latin typeface="Arial"/>
              </a:rPr>
              <a:t>Click to edit the title text format</a:t>
            </a:r>
          </a:p>
        </p:txBody>
      </p:sp>
      <p:sp>
        <p:nvSpPr>
          <p:cNvPr id="55" name="PlaceHolder 8"/>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ETCE-LAB/teaching-material/tree/master/The-Limits-to-Growth" TargetMode="External"/><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creativecommons.org/licenses/by-sa/3.0/" TargetMode="Externa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hyperlink" Target="https://www.youtube.com/watch?v=B5ijPk5_8pM" TargetMode="Externa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hyperlink" Target="https://www.youtube.com/watch?v=ZwD1kG4PI0w" TargetMode="Externa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hyperlink" Target="https://www.youtube.com/watch?v=-qBK_1Ju_6A" TargetMode="Externa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s://creativecommons.org/licenses/by/2.0/" TargetMode="External"/><Relationship Id="rId1" Type="http://schemas.openxmlformats.org/officeDocument/2006/relationships/slideLayout" Target="../slideLayouts/slideLayout13.xml"/><Relationship Id="rId4" Type="http://schemas.openxmlformats.org/officeDocument/2006/relationships/hyperlink" Target="https://www.youtube.com/watch?v=q0KpnFzFQgc" TargetMode="External"/></Relationships>
</file>

<file path=ppt/slides/_rels/slide6.xml.rels><?xml version="1.0" encoding="UTF-8" standalone="yes"?>
<Relationships xmlns="http://schemas.openxmlformats.org/package/2006/relationships"><Relationship Id="rId2" Type="http://schemas.openxmlformats.org/officeDocument/2006/relationships/hyperlink" Target="https://www.youtube.com/watch?v=B5ijPk5_8pM" TargetMode="Externa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hyperlink" Target="https://github.com/ETCE-LAB/teaching-material/blob/master/The-Limits-to-Growth/Exercises/E03-My-Favorite-Food.pdf" TargetMode="Externa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3" Type="http://schemas.openxmlformats.org/officeDocument/2006/relationships/hyperlink" Target="https://www.youtube.com/watch?v=ZwD1kG4PI0w" TargetMode="External"/><Relationship Id="rId2" Type="http://schemas.openxmlformats.org/officeDocument/2006/relationships/hyperlink" Target="https://gimletmedia.com/shows/howtosaveaplanet/5whvgxa" TargetMode="External"/><Relationship Id="rId1" Type="http://schemas.openxmlformats.org/officeDocument/2006/relationships/slideLayout" Target="../slideLayouts/slideLayout13.xml"/><Relationship Id="rId6" Type="http://schemas.openxmlformats.org/officeDocument/2006/relationships/hyperlink" Target="https://www.bbc.com/news/science-environment-15874560" TargetMode="External"/><Relationship Id="rId5" Type="http://schemas.openxmlformats.org/officeDocument/2006/relationships/hyperlink" Target="https://www.ipcc.ch/about/" TargetMode="External"/><Relationship Id="rId4" Type="http://schemas.openxmlformats.org/officeDocument/2006/relationships/hyperlink" Target="https://www.youtube.com/watch?v=P8ijiLqfXP0" TargetMode="Externa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CustomShape 1"/>
          <p:cNvSpPr/>
          <p:nvPr/>
        </p:nvSpPr>
        <p:spPr>
          <a:xfrm>
            <a:off x="527400" y="1412640"/>
            <a:ext cx="10360080" cy="1146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3200" b="1" strike="noStrike" spc="-1">
                <a:solidFill>
                  <a:srgbClr val="008C4F"/>
                </a:solidFill>
                <a:latin typeface="DejaVu Sans"/>
                <a:ea typeface="DejaVu Sans"/>
              </a:rPr>
              <a:t>The Limits to Growth: Sustainability and the Circular Economy</a:t>
            </a:r>
            <a:endParaRPr lang="en-US" sz="3200" b="0" strike="noStrike" spc="-1">
              <a:latin typeface="Arial"/>
            </a:endParaRPr>
          </a:p>
        </p:txBody>
      </p:sp>
      <p:sp>
        <p:nvSpPr>
          <p:cNvPr id="93" name="CustomShape 2"/>
          <p:cNvSpPr/>
          <p:nvPr/>
        </p:nvSpPr>
        <p:spPr>
          <a:xfrm>
            <a:off x="527400" y="2852640"/>
            <a:ext cx="10360080" cy="2367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spcBef>
                <a:spcPts val="479"/>
              </a:spcBef>
              <a:tabLst>
                <a:tab pos="0" algn="l"/>
              </a:tabLst>
            </a:pPr>
            <a:r>
              <a:rPr lang="en-US" sz="2400" b="1" strike="noStrike" spc="-1" dirty="0">
                <a:solidFill>
                  <a:srgbClr val="000000"/>
                </a:solidFill>
                <a:latin typeface="DejaVu Sans"/>
                <a:ea typeface="DejaVu Sans"/>
              </a:rPr>
              <a:t>Lecture 4: </a:t>
            </a:r>
            <a:r>
              <a:rPr lang="en-US" sz="2400" b="1" spc="-1" dirty="0">
                <a:solidFill>
                  <a:srgbClr val="000000"/>
                </a:solidFill>
                <a:latin typeface="DejaVu Sans"/>
              </a:rPr>
              <a:t>Sustainability and Political (In-)Action </a:t>
            </a:r>
            <a:endParaRPr lang="en-US" sz="2400" b="0" strike="noStrike" spc="-1" dirty="0">
              <a:latin typeface="Arial"/>
            </a:endParaRPr>
          </a:p>
          <a:p>
            <a:pPr algn="ctr">
              <a:lnSpc>
                <a:spcPct val="100000"/>
              </a:lnSpc>
              <a:spcBef>
                <a:spcPts val="241"/>
              </a:spcBef>
              <a:tabLst>
                <a:tab pos="0" algn="l"/>
              </a:tabLst>
            </a:pPr>
            <a:endParaRPr lang="en-US" sz="2400" b="0" strike="noStrike" spc="-1" dirty="0">
              <a:latin typeface="Arial"/>
            </a:endParaRPr>
          </a:p>
          <a:p>
            <a:pPr algn="ctr">
              <a:lnSpc>
                <a:spcPct val="100000"/>
              </a:lnSpc>
              <a:spcBef>
                <a:spcPts val="241"/>
              </a:spcBef>
              <a:tabLst>
                <a:tab pos="0" algn="l"/>
              </a:tabLst>
            </a:pPr>
            <a:endParaRPr lang="en-US" sz="2400" b="0" strike="noStrike" spc="-1" dirty="0">
              <a:latin typeface="Arial"/>
            </a:endParaRPr>
          </a:p>
          <a:p>
            <a:pPr algn="ctr">
              <a:lnSpc>
                <a:spcPct val="100000"/>
              </a:lnSpc>
              <a:spcBef>
                <a:spcPts val="320"/>
              </a:spcBef>
              <a:tabLst>
                <a:tab pos="0" algn="l"/>
              </a:tabLst>
            </a:pPr>
            <a:r>
              <a:rPr lang="en-US" sz="1600" b="0" strike="noStrike" spc="-1" dirty="0">
                <a:solidFill>
                  <a:srgbClr val="000000"/>
                </a:solidFill>
                <a:latin typeface="DejaVu Sans"/>
                <a:ea typeface="DejaVu Sans"/>
              </a:rPr>
              <a:t>Prof. Dr. Benjamin Leiding</a:t>
            </a:r>
            <a:endParaRPr lang="en-US" sz="1600" b="0" strike="noStrike" spc="-1" dirty="0">
              <a:latin typeface="Arial"/>
            </a:endParaRPr>
          </a:p>
          <a:p>
            <a:pPr algn="ctr">
              <a:lnSpc>
                <a:spcPct val="100000"/>
              </a:lnSpc>
              <a:spcBef>
                <a:spcPts val="320"/>
              </a:spcBef>
              <a:tabLst>
                <a:tab pos="0" algn="l"/>
              </a:tabLst>
            </a:pPr>
            <a:r>
              <a:rPr lang="en-US" sz="1600" spc="-1" dirty="0">
                <a:solidFill>
                  <a:srgbClr val="000000"/>
                </a:solidFill>
                <a:latin typeface="DejaVu Sans"/>
              </a:rPr>
              <a:t>M.A. Theresa Sommer</a:t>
            </a:r>
            <a:endParaRPr lang="en-US" sz="1600" b="0" strike="noStrike" spc="-1" dirty="0">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Introduction</a:t>
            </a:r>
            <a:endParaRPr lang="en-US" sz="2400" b="0" strike="noStrike" spc="-1">
              <a:latin typeface="Arial"/>
            </a:endParaRPr>
          </a:p>
        </p:txBody>
      </p:sp>
      <p:sp>
        <p:nvSpPr>
          <p:cNvPr id="140" name="CustomShape 2"/>
          <p:cNvSpPr/>
          <p:nvPr/>
        </p:nvSpPr>
        <p:spPr>
          <a:xfrm>
            <a:off x="335520" y="126828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en-US" sz="1800" b="0" strike="noStrike" spc="-1">
              <a:latin typeface="Arial"/>
            </a:endParaRPr>
          </a:p>
          <a:p>
            <a:pPr algn="ctr">
              <a:lnSpc>
                <a:spcPct val="100000"/>
              </a:lnSpc>
              <a:spcBef>
                <a:spcPts val="360"/>
              </a:spcBef>
            </a:pPr>
            <a:r>
              <a:rPr lang="en-US" sz="1800" b="0" i="1" strike="noStrike" spc="-1">
                <a:solidFill>
                  <a:srgbClr val="000000"/>
                </a:solidFill>
                <a:latin typeface="DejaVu Sans"/>
                <a:ea typeface="DejaVu Sans"/>
              </a:rPr>
              <a:t>„Wie eine sothane [solche] Conservation und Anbau des Holzes anzustellen / daß es eine continuirliche beständige und </a:t>
            </a:r>
            <a:r>
              <a:rPr lang="en-US" sz="1800" b="1" i="1" strike="noStrike" spc="-1">
                <a:solidFill>
                  <a:srgbClr val="000000"/>
                </a:solidFill>
                <a:latin typeface="DejaVu Sans"/>
                <a:ea typeface="DejaVu Sans"/>
              </a:rPr>
              <a:t>nachhaltende</a:t>
            </a:r>
            <a:r>
              <a:rPr lang="en-US" sz="1800" b="0" i="1" strike="noStrike" spc="-1">
                <a:solidFill>
                  <a:srgbClr val="000000"/>
                </a:solidFill>
                <a:latin typeface="DejaVu Sans"/>
                <a:ea typeface="DejaVu Sans"/>
              </a:rPr>
              <a:t> Nutzung gebe / weiln es eine unentbehrliche Sache ist / ohne welche das Land in seinem Esse nicht bleiben mag” – Hans Carl von Carlowitz (1713)</a:t>
            </a:r>
            <a:endParaRPr lang="en-US" sz="1800" b="0" strike="noStrike" spc="-1">
              <a:latin typeface="Arial"/>
            </a:endParaRPr>
          </a:p>
        </p:txBody>
      </p:sp>
      <p:sp>
        <p:nvSpPr>
          <p:cNvPr id="141" name="CustomShape 3"/>
          <p:cNvSpPr/>
          <p:nvPr/>
        </p:nvSpPr>
        <p:spPr>
          <a:xfrm>
            <a:off x="432720" y="1148040"/>
            <a:ext cx="10347120" cy="487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Sustainability – Origins </a:t>
            </a:r>
            <a:endParaRPr lang="en-US" sz="2200" b="0" strike="noStrike" spc="-1">
              <a:latin typeface="Arial"/>
            </a:endParaRPr>
          </a:p>
        </p:txBody>
      </p:sp>
      <p:sp>
        <p:nvSpPr>
          <p:cNvPr id="142" name="CustomShape 4"/>
          <p:cNvSpPr/>
          <p:nvPr/>
        </p:nvSpPr>
        <p:spPr>
          <a:xfrm>
            <a:off x="361080" y="3292200"/>
            <a:ext cx="10787040" cy="1363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43" name="CustomShape 5"/>
          <p:cNvSpPr/>
          <p:nvPr/>
        </p:nvSpPr>
        <p:spPr>
          <a:xfrm>
            <a:off x="263520" y="6492240"/>
            <a:ext cx="1079280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DejaVu Sans"/>
                <a:ea typeface="Roboto"/>
              </a:rPr>
              <a:t>Hans Carl von Carlowitz </a:t>
            </a:r>
            <a:r>
              <a:rPr lang="de-DE" sz="900" b="0" strike="noStrike" spc="-1">
                <a:solidFill>
                  <a:srgbClr val="A6A6A6"/>
                </a:solidFill>
                <a:latin typeface="DejaVu Sans"/>
                <a:ea typeface="Roboto"/>
              </a:rPr>
              <a:t>(1713) – Sylvicultura oeconomica</a:t>
            </a:r>
            <a:endParaRPr lang="en-US" sz="900" b="0" strike="noStrike" spc="-1">
              <a:latin typeface="Arial"/>
            </a:endParaRPr>
          </a:p>
        </p:txBody>
      </p:sp>
      <p:sp>
        <p:nvSpPr>
          <p:cNvPr id="144" name="CustomShape 6"/>
          <p:cNvSpPr/>
          <p:nvPr/>
        </p:nvSpPr>
        <p:spPr>
          <a:xfrm>
            <a:off x="2743200" y="4937760"/>
            <a:ext cx="5851080" cy="61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1800" b="0" strike="noStrike" spc="-1">
                <a:solidFill>
                  <a:srgbClr val="000000"/>
                </a:solidFill>
                <a:latin typeface="DejaVu Sans"/>
                <a:ea typeface="DejaVu Sans"/>
              </a:rPr>
              <a:t>→ “continuously enduring and sustainable use” </a:t>
            </a:r>
            <a:endParaRPr lang="en-US" sz="1800" b="0" strike="noStrike" spc="-1">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Introduction</a:t>
            </a:r>
            <a:endParaRPr lang="en-US" sz="2400" b="0" strike="noStrike" spc="-1">
              <a:latin typeface="Arial"/>
            </a:endParaRPr>
          </a:p>
        </p:txBody>
      </p:sp>
      <p:sp>
        <p:nvSpPr>
          <p:cNvPr id="146" name="CustomShape 2"/>
          <p:cNvSpPr/>
          <p:nvPr/>
        </p:nvSpPr>
        <p:spPr>
          <a:xfrm>
            <a:off x="335520" y="126828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en-US" sz="1800" b="0" strike="noStrike" spc="-1">
              <a:latin typeface="Arial"/>
            </a:endParaRPr>
          </a:p>
          <a:p>
            <a:pPr algn="ctr">
              <a:lnSpc>
                <a:spcPct val="100000"/>
              </a:lnSpc>
              <a:spcBef>
                <a:spcPts val="360"/>
              </a:spcBef>
            </a:pPr>
            <a:r>
              <a:rPr lang="en-US" sz="1800" b="0" i="1" strike="noStrike" spc="-1">
                <a:solidFill>
                  <a:srgbClr val="000000"/>
                </a:solidFill>
                <a:latin typeface="DejaVu Sans"/>
                <a:ea typeface="DejaVu Sans"/>
              </a:rPr>
              <a:t>„Sowing and planting of trees had to be regarded as a national duty of every landowner, in order to stop the destructive over-exploitation of natural resources” – John Evelyn (1662)</a:t>
            </a:r>
            <a:endParaRPr lang="en-US" sz="1800" b="0" strike="noStrike" spc="-1">
              <a:latin typeface="Arial"/>
            </a:endParaRPr>
          </a:p>
        </p:txBody>
      </p:sp>
      <p:sp>
        <p:nvSpPr>
          <p:cNvPr id="147" name="CustomShape 3"/>
          <p:cNvSpPr/>
          <p:nvPr/>
        </p:nvSpPr>
        <p:spPr>
          <a:xfrm>
            <a:off x="432720" y="1148040"/>
            <a:ext cx="10347120" cy="487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Sustainability – Origins </a:t>
            </a:r>
            <a:endParaRPr lang="en-US" sz="2200" b="0" strike="noStrike" spc="-1">
              <a:latin typeface="Arial"/>
            </a:endParaRPr>
          </a:p>
        </p:txBody>
      </p:sp>
      <p:sp>
        <p:nvSpPr>
          <p:cNvPr id="148" name="CustomShape 4"/>
          <p:cNvSpPr/>
          <p:nvPr/>
        </p:nvSpPr>
        <p:spPr>
          <a:xfrm>
            <a:off x="361080" y="3292200"/>
            <a:ext cx="10787040" cy="1363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49" name="CustomShape 5"/>
          <p:cNvSpPr/>
          <p:nvPr/>
        </p:nvSpPr>
        <p:spPr>
          <a:xfrm>
            <a:off x="263520" y="6492240"/>
            <a:ext cx="1079280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DejaVu Sans"/>
                <a:ea typeface="Roboto"/>
              </a:rPr>
              <a:t>John Evelyn </a:t>
            </a:r>
            <a:r>
              <a:rPr lang="de-DE" sz="900" b="0" strike="noStrike" spc="-1">
                <a:solidFill>
                  <a:srgbClr val="A6A6A6"/>
                </a:solidFill>
                <a:latin typeface="DejaVu Sans"/>
                <a:ea typeface="Roboto"/>
              </a:rPr>
              <a:t>(1662) – Essay: „Sylva2</a:t>
            </a:r>
            <a:endParaRPr lang="en-US" sz="900" b="0" strike="noStrike" spc="-1">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Introduction </a:t>
            </a:r>
            <a:endParaRPr lang="en-US" sz="2400" b="0" strike="noStrike" spc="-1">
              <a:latin typeface="Arial"/>
            </a:endParaRPr>
          </a:p>
        </p:txBody>
      </p:sp>
      <p:sp>
        <p:nvSpPr>
          <p:cNvPr id="151"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152"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Sustainability – Origins</a:t>
            </a:r>
            <a:endParaRPr lang="en-US" sz="2200" b="0" strike="noStrike" spc="-1">
              <a:latin typeface="Arial"/>
            </a:endParaRPr>
          </a:p>
        </p:txBody>
      </p:sp>
      <p:sp>
        <p:nvSpPr>
          <p:cNvPr id="153"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Carl von Carlowitz and </a:t>
            </a:r>
            <a:r>
              <a:rPr lang="en-US" sz="1800" b="0" i="1" strike="noStrike" spc="-1">
                <a:solidFill>
                  <a:srgbClr val="000000"/>
                </a:solidFill>
                <a:latin typeface="DejaVu Sans"/>
                <a:ea typeface="DejaVu Sans"/>
              </a:rPr>
              <a:t>Sustainability</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Coined the term at a time when Europe was in need of vast quantities of wood (mining, ore-smelting, ship building, etc.</a:t>
            </a: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 Fear of timber scarcity</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Growing population → Fear of food-shortage if food production cannot keep up with reproduction </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World population in 1700 → ca. 0.6 billion people </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World population in 1800 → ca. 1.0 billion people</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Industrial revolution (ca. 1760 – 1840) fostered environmental degradation → society chose prosperity rather than sustainability</a:t>
            </a:r>
            <a:endParaRPr lang="en-US" sz="1800" b="0" strike="noStrike" spc="-1">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CustomShape 1"/>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400" b="1" strike="noStrike" spc="-1">
                <a:solidFill>
                  <a:srgbClr val="000000"/>
                </a:solidFill>
                <a:latin typeface="DejaVu Sans"/>
                <a:ea typeface="DejaVu Sans"/>
              </a:rPr>
              <a:t>Biocapacity</a:t>
            </a:r>
            <a:endParaRPr lang="en-US" sz="2400" b="0" strike="noStrike" spc="-1">
              <a:latin typeface="DejaVu Sans"/>
            </a:endParaRPr>
          </a:p>
        </p:txBody>
      </p:sp>
      <p:sp>
        <p:nvSpPr>
          <p:cNvPr id="155" name="CustomShape 2"/>
          <p:cNvSpPr/>
          <p:nvPr/>
        </p:nvSpPr>
        <p:spPr>
          <a:xfrm>
            <a:off x="335520" y="1268280"/>
            <a:ext cx="10739520" cy="5027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buNone/>
            </a:pPr>
            <a:endParaRPr lang="en-US" sz="1800" b="0" strike="noStrike" spc="-1">
              <a:latin typeface="DejaVu Sans"/>
            </a:endParaRPr>
          </a:p>
          <a:p>
            <a:pPr algn="ctr">
              <a:lnSpc>
                <a:spcPct val="100000"/>
              </a:lnSpc>
              <a:spcBef>
                <a:spcPts val="360"/>
              </a:spcBef>
              <a:buNone/>
            </a:pPr>
            <a:r>
              <a:rPr lang="en-US" sz="1800" b="0" i="1" strike="noStrike" spc="-1">
                <a:solidFill>
                  <a:srgbClr val="000000"/>
                </a:solidFill>
                <a:latin typeface="DejaVu Sans"/>
                <a:ea typeface="DejaVu Sans"/>
              </a:rPr>
              <a:t>Is „the locally available carrying capacity of the ecosystem for generating resources and absorbing wastes”</a:t>
            </a:r>
            <a:endParaRPr lang="en-US" sz="1800" b="0" strike="noStrike" spc="-1">
              <a:latin typeface="DejaVu Sans"/>
            </a:endParaRPr>
          </a:p>
        </p:txBody>
      </p:sp>
      <p:sp>
        <p:nvSpPr>
          <p:cNvPr id="156" name="CustomShape 3"/>
          <p:cNvSpPr/>
          <p:nvPr/>
        </p:nvSpPr>
        <p:spPr>
          <a:xfrm>
            <a:off x="432720" y="1148040"/>
            <a:ext cx="10348560" cy="489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buNone/>
            </a:pPr>
            <a:r>
              <a:rPr lang="en-US" sz="2200" b="1" strike="noStrike" spc="-1">
                <a:solidFill>
                  <a:srgbClr val="666666"/>
                </a:solidFill>
                <a:latin typeface="DejaVu Sans"/>
                <a:ea typeface="DejaVu Sans"/>
              </a:rPr>
              <a:t>Definition</a:t>
            </a:r>
            <a:endParaRPr lang="en-US" sz="2200" b="0" strike="noStrike" spc="-1">
              <a:latin typeface="DejaVu Sans"/>
            </a:endParaRPr>
          </a:p>
        </p:txBody>
      </p:sp>
      <p:sp>
        <p:nvSpPr>
          <p:cNvPr id="157" name="CustomShape 4"/>
          <p:cNvSpPr/>
          <p:nvPr/>
        </p:nvSpPr>
        <p:spPr>
          <a:xfrm>
            <a:off x="361080" y="3292200"/>
            <a:ext cx="10788480" cy="136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58" name="CustomShape 5"/>
          <p:cNvSpPr/>
          <p:nvPr/>
        </p:nvSpPr>
        <p:spPr>
          <a:xfrm>
            <a:off x="263520" y="6492240"/>
            <a:ext cx="10794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900" b="0" strike="noStrike" spc="-1">
                <a:solidFill>
                  <a:srgbClr val="A6A6A6"/>
                </a:solidFill>
                <a:latin typeface="DejaVu Sans"/>
                <a:ea typeface="Roboto"/>
              </a:rPr>
              <a:t>D. Yue, J. Guo, C. Hui (2013)  – Scale dependency of biocapacity and the fallacy of unsustainable development</a:t>
            </a:r>
            <a:r>
              <a:rPr lang="de-DE" sz="900" b="0" strike="noStrike" spc="-1">
                <a:solidFill>
                  <a:srgbClr val="A6A6A6"/>
                </a:solidFill>
                <a:latin typeface="DejaVu Sans"/>
                <a:ea typeface="Roboto"/>
              </a:rPr>
              <a:t> – https://doi.org/10.1016/j.jenvman.2013.04.022</a:t>
            </a:r>
            <a:endParaRPr lang="en-US" sz="900" b="0" strike="noStrike" spc="-1">
              <a:latin typeface="DejaVu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CustomShape 1"/>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400" b="1" strike="noStrike" spc="-1">
                <a:solidFill>
                  <a:srgbClr val="000000"/>
                </a:solidFill>
                <a:latin typeface="DejaVu Sans"/>
                <a:ea typeface="DejaVu Sans"/>
              </a:rPr>
              <a:t>Ecological Footprint</a:t>
            </a:r>
            <a:endParaRPr lang="en-US" sz="2400" b="0" strike="noStrike" spc="-1">
              <a:latin typeface="DejaVu Sans"/>
            </a:endParaRPr>
          </a:p>
        </p:txBody>
      </p:sp>
      <p:sp>
        <p:nvSpPr>
          <p:cNvPr id="150" name="CustomShape 2"/>
          <p:cNvSpPr/>
          <p:nvPr/>
        </p:nvSpPr>
        <p:spPr>
          <a:xfrm>
            <a:off x="335520" y="1268280"/>
            <a:ext cx="10739520" cy="5027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buNone/>
            </a:pPr>
            <a:endParaRPr lang="en-US" sz="1800" b="0" strike="noStrike" spc="-1">
              <a:latin typeface="DejaVu Sans"/>
            </a:endParaRPr>
          </a:p>
          <a:p>
            <a:pPr algn="ctr">
              <a:lnSpc>
                <a:spcPct val="100000"/>
              </a:lnSpc>
              <a:spcBef>
                <a:spcPts val="360"/>
              </a:spcBef>
              <a:buNone/>
            </a:pPr>
            <a:r>
              <a:rPr lang="en-US" sz="1800" b="0" i="1" strike="noStrike" spc="-1">
                <a:solidFill>
                  <a:srgbClr val="000000"/>
                </a:solidFill>
                <a:latin typeface="DejaVu Sans"/>
                <a:ea typeface="DejaVu Sans"/>
              </a:rPr>
              <a:t>„The ecological footprint for a particular population is defined as the total area of</a:t>
            </a:r>
            <a:endParaRPr lang="en-US" sz="1800" b="0" strike="noStrike" spc="-1">
              <a:latin typeface="DejaVu Sans"/>
            </a:endParaRPr>
          </a:p>
          <a:p>
            <a:pPr algn="ctr">
              <a:lnSpc>
                <a:spcPct val="100000"/>
              </a:lnSpc>
              <a:spcBef>
                <a:spcPts val="360"/>
              </a:spcBef>
              <a:buNone/>
            </a:pPr>
            <a:r>
              <a:rPr lang="en-US" sz="1800" b="0" i="1" strike="noStrike" spc="-1">
                <a:solidFill>
                  <a:srgbClr val="000000"/>
                </a:solidFill>
                <a:latin typeface="DejaVu Sans"/>
                <a:ea typeface="DejaVu Sans"/>
              </a:rPr>
              <a:t>productive land and water ecosystems required to produce sufficient resources and assimilate wastes”</a:t>
            </a:r>
            <a:endParaRPr lang="en-US" sz="1800" b="0" strike="noStrike" spc="-1">
              <a:latin typeface="DejaVu Sans"/>
            </a:endParaRPr>
          </a:p>
        </p:txBody>
      </p:sp>
      <p:sp>
        <p:nvSpPr>
          <p:cNvPr id="151" name="CustomShape 3"/>
          <p:cNvSpPr/>
          <p:nvPr/>
        </p:nvSpPr>
        <p:spPr>
          <a:xfrm>
            <a:off x="432720" y="1148040"/>
            <a:ext cx="10348560" cy="489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buNone/>
            </a:pPr>
            <a:r>
              <a:rPr lang="en-US" sz="2200" b="1" strike="noStrike" spc="-1">
                <a:solidFill>
                  <a:srgbClr val="666666"/>
                </a:solidFill>
                <a:latin typeface="DejaVu Sans"/>
                <a:ea typeface="DejaVu Sans"/>
              </a:rPr>
              <a:t>Definition</a:t>
            </a:r>
            <a:endParaRPr lang="en-US" sz="2200" b="0" strike="noStrike" spc="-1">
              <a:latin typeface="DejaVu Sans"/>
            </a:endParaRPr>
          </a:p>
        </p:txBody>
      </p:sp>
      <p:sp>
        <p:nvSpPr>
          <p:cNvPr id="152" name="CustomShape 4"/>
          <p:cNvSpPr/>
          <p:nvPr/>
        </p:nvSpPr>
        <p:spPr>
          <a:xfrm>
            <a:off x="361080" y="3292200"/>
            <a:ext cx="10788480" cy="136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53" name="CustomShape 5"/>
          <p:cNvSpPr/>
          <p:nvPr/>
        </p:nvSpPr>
        <p:spPr>
          <a:xfrm>
            <a:off x="268920" y="6173280"/>
            <a:ext cx="10794240" cy="501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900" b="0" strike="noStrike" spc="-1">
                <a:solidFill>
                  <a:srgbClr val="A6A6A6"/>
                </a:solidFill>
                <a:latin typeface="DejaVu Sans"/>
                <a:ea typeface="Roboto"/>
              </a:rPr>
              <a:t>1.) W.E. Rees (1992) – Ecological footprint and appropriated carrying capacity: what urban economics leaves out. Environmental Urbanization.</a:t>
            </a:r>
            <a:endParaRPr lang="en-US" sz="900" b="0" strike="noStrike" spc="-1">
              <a:latin typeface="DejaVu Sans"/>
            </a:endParaRPr>
          </a:p>
          <a:p>
            <a:pPr>
              <a:lnSpc>
                <a:spcPct val="100000"/>
              </a:lnSpc>
              <a:buNone/>
            </a:pPr>
            <a:r>
              <a:rPr lang="en-US" sz="900" b="0" strike="noStrike" spc="-1">
                <a:solidFill>
                  <a:srgbClr val="A6A6A6"/>
                </a:solidFill>
                <a:latin typeface="DejaVu Sans"/>
                <a:ea typeface="Roboto"/>
              </a:rPr>
              <a:t>2.) W.E. Rees, M. Wackernagel (1994) – Ecological footprints and appropriated carrying capacity: measuring the natural capital requirements of the human economy.</a:t>
            </a:r>
            <a:endParaRPr lang="en-US" sz="900" b="0" strike="noStrike" spc="-1">
              <a:latin typeface="DejaVu Sans"/>
            </a:endParaRPr>
          </a:p>
          <a:p>
            <a:pPr>
              <a:lnSpc>
                <a:spcPct val="100000"/>
              </a:lnSpc>
              <a:buNone/>
            </a:pPr>
            <a:r>
              <a:rPr lang="en-US" sz="900" b="0" strike="noStrike" spc="-1">
                <a:solidFill>
                  <a:srgbClr val="A6A6A6"/>
                </a:solidFill>
                <a:latin typeface="DejaVu Sans"/>
                <a:ea typeface="Roboto"/>
              </a:rPr>
              <a:t>3.) D. Yue, J. Guo, C. Hui (2013)  – Scale dependency of biocapacity and the fallacy of unsustainable development – https://doi.org/10.1016/j.jenvman.2013.04.022</a:t>
            </a:r>
            <a:endParaRPr lang="en-US" sz="900" b="0" strike="noStrike" spc="-1">
              <a:latin typeface="DejaVu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CustomShape 1"/>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400" b="1" strike="noStrike" spc="-1">
                <a:solidFill>
                  <a:srgbClr val="000000"/>
                </a:solidFill>
                <a:latin typeface="DejaVu Sans"/>
                <a:ea typeface="DejaVu Sans"/>
              </a:rPr>
              <a:t>Sustainability</a:t>
            </a:r>
            <a:endParaRPr lang="en-US" sz="2400" b="0" strike="noStrike" spc="-1">
              <a:latin typeface="DejaVu Sans"/>
            </a:endParaRPr>
          </a:p>
        </p:txBody>
      </p:sp>
      <p:sp>
        <p:nvSpPr>
          <p:cNvPr id="169" name="CustomShape 2"/>
          <p:cNvSpPr/>
          <p:nvPr/>
        </p:nvSpPr>
        <p:spPr>
          <a:xfrm>
            <a:off x="432720" y="1148040"/>
            <a:ext cx="10348560" cy="489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buNone/>
            </a:pPr>
            <a:r>
              <a:rPr lang="en-US" sz="2200" b="1" strike="noStrike" spc="-1">
                <a:solidFill>
                  <a:srgbClr val="666666"/>
                </a:solidFill>
                <a:latin typeface="DejaVu Sans"/>
                <a:ea typeface="DejaVu Sans"/>
              </a:rPr>
              <a:t>Definition</a:t>
            </a:r>
            <a:endParaRPr lang="en-US" sz="2200" b="0" strike="noStrike" spc="-1">
              <a:latin typeface="DejaVu Sans"/>
            </a:endParaRPr>
          </a:p>
        </p:txBody>
      </p:sp>
      <p:sp>
        <p:nvSpPr>
          <p:cNvPr id="170" name="CustomShape 3"/>
          <p:cNvSpPr/>
          <p:nvPr/>
        </p:nvSpPr>
        <p:spPr>
          <a:xfrm>
            <a:off x="270720" y="6322680"/>
            <a:ext cx="1079424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900" b="0" strike="noStrike" spc="-1">
                <a:solidFill>
                  <a:srgbClr val="A6A6A6"/>
                </a:solidFill>
                <a:latin typeface="DejaVu Sans"/>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lang="en-US" sz="900" b="0" strike="noStrike" spc="-1">
              <a:latin typeface="DejaVu Sans"/>
            </a:endParaRPr>
          </a:p>
        </p:txBody>
      </p:sp>
      <p:sp>
        <p:nvSpPr>
          <p:cNvPr id="171" name="CustomShape 4"/>
          <p:cNvSpPr/>
          <p:nvPr/>
        </p:nvSpPr>
        <p:spPr>
          <a:xfrm>
            <a:off x="2011680" y="3017520"/>
            <a:ext cx="4291200" cy="2919600"/>
          </a:xfrm>
          <a:prstGeom prst="ellipse">
            <a:avLst/>
          </a:prstGeom>
          <a:solidFill>
            <a:srgbClr val="BBE33D">
              <a:alpha val="50000"/>
            </a:srgbClr>
          </a:solidFill>
          <a:ln w="0">
            <a:solidFill>
              <a:srgbClr val="3465A4"/>
            </a:solidFill>
          </a:ln>
        </p:spPr>
        <p:style>
          <a:lnRef idx="0">
            <a:scrgbClr r="0" g="0" b="0"/>
          </a:lnRef>
          <a:fillRef idx="0">
            <a:scrgbClr r="0" g="0" b="0"/>
          </a:fillRef>
          <a:effectRef idx="0">
            <a:scrgbClr r="0" g="0" b="0"/>
          </a:effectRef>
          <a:fontRef idx="minor"/>
        </p:style>
      </p:sp>
      <p:sp>
        <p:nvSpPr>
          <p:cNvPr id="172" name="CustomShape 5"/>
          <p:cNvSpPr/>
          <p:nvPr/>
        </p:nvSpPr>
        <p:spPr>
          <a:xfrm>
            <a:off x="3566160" y="1188720"/>
            <a:ext cx="4291200" cy="2919600"/>
          </a:xfrm>
          <a:prstGeom prst="ellipse">
            <a:avLst/>
          </a:prstGeom>
          <a:solidFill>
            <a:srgbClr val="729FCF">
              <a:alpha val="50000"/>
            </a:srgbClr>
          </a:solidFill>
          <a:ln w="0">
            <a:solidFill>
              <a:srgbClr val="3465A4"/>
            </a:solidFill>
          </a:ln>
        </p:spPr>
        <p:style>
          <a:lnRef idx="0">
            <a:scrgbClr r="0" g="0" b="0"/>
          </a:lnRef>
          <a:fillRef idx="0">
            <a:scrgbClr r="0" g="0" b="0"/>
          </a:fillRef>
          <a:effectRef idx="0">
            <a:scrgbClr r="0" g="0" b="0"/>
          </a:effectRef>
          <a:fontRef idx="minor"/>
        </p:style>
      </p:sp>
      <p:sp>
        <p:nvSpPr>
          <p:cNvPr id="173" name="CustomShape 6"/>
          <p:cNvSpPr/>
          <p:nvPr/>
        </p:nvSpPr>
        <p:spPr>
          <a:xfrm>
            <a:off x="5212080" y="3017520"/>
            <a:ext cx="4291200" cy="2919600"/>
          </a:xfrm>
          <a:prstGeom prst="ellipse">
            <a:avLst/>
          </a:prstGeom>
          <a:solidFill>
            <a:srgbClr val="F10D0C">
              <a:alpha val="50000"/>
            </a:srgbClr>
          </a:solidFill>
          <a:ln w="0">
            <a:solidFill>
              <a:srgbClr val="3465A4"/>
            </a:solidFill>
          </a:ln>
        </p:spPr>
        <p:style>
          <a:lnRef idx="0">
            <a:scrgbClr r="0" g="0" b="0"/>
          </a:lnRef>
          <a:fillRef idx="0">
            <a:scrgbClr r="0" g="0" b="0"/>
          </a:fillRef>
          <a:effectRef idx="0">
            <a:scrgbClr r="0" g="0" b="0"/>
          </a:effectRef>
          <a:fontRef idx="minor"/>
        </p:style>
      </p:sp>
      <p:sp>
        <p:nvSpPr>
          <p:cNvPr id="174" name="CustomShape 7"/>
          <p:cNvSpPr/>
          <p:nvPr/>
        </p:nvSpPr>
        <p:spPr>
          <a:xfrm>
            <a:off x="4023360" y="1729080"/>
            <a:ext cx="118224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Social</a:t>
            </a:r>
            <a:endParaRPr lang="en-US" sz="2200" b="0" strike="noStrike" spc="-1">
              <a:latin typeface="DejaVu Sans"/>
            </a:endParaRPr>
          </a:p>
        </p:txBody>
      </p:sp>
      <p:sp>
        <p:nvSpPr>
          <p:cNvPr id="175" name="CustomShape 8"/>
          <p:cNvSpPr/>
          <p:nvPr/>
        </p:nvSpPr>
        <p:spPr>
          <a:xfrm>
            <a:off x="7680960" y="428940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Economic</a:t>
            </a:r>
            <a:endParaRPr lang="en-US" sz="2200" b="0" strike="noStrike" spc="-1">
              <a:latin typeface="DejaVu Sans"/>
            </a:endParaRPr>
          </a:p>
        </p:txBody>
      </p:sp>
      <p:sp>
        <p:nvSpPr>
          <p:cNvPr id="176" name="CustomShape 9"/>
          <p:cNvSpPr/>
          <p:nvPr/>
        </p:nvSpPr>
        <p:spPr>
          <a:xfrm>
            <a:off x="2834640" y="512064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Environment</a:t>
            </a:r>
            <a:endParaRPr lang="en-US" sz="2200" b="0" strike="noStrike" spc="-1">
              <a:latin typeface="DejaVu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CustomShape 1"/>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400" b="1" strike="noStrike" spc="-1">
                <a:solidFill>
                  <a:srgbClr val="000000"/>
                </a:solidFill>
                <a:latin typeface="DejaVu Sans"/>
                <a:ea typeface="DejaVu Sans"/>
              </a:rPr>
              <a:t>Sustainability</a:t>
            </a:r>
            <a:endParaRPr lang="en-US" sz="2400" b="0" strike="noStrike" spc="-1">
              <a:latin typeface="DejaVu Sans"/>
            </a:endParaRPr>
          </a:p>
        </p:txBody>
      </p:sp>
      <p:sp>
        <p:nvSpPr>
          <p:cNvPr id="178" name="CustomShape 2"/>
          <p:cNvSpPr/>
          <p:nvPr/>
        </p:nvSpPr>
        <p:spPr>
          <a:xfrm>
            <a:off x="432720" y="1148040"/>
            <a:ext cx="10348560" cy="489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buNone/>
            </a:pPr>
            <a:r>
              <a:rPr lang="en-US" sz="2200" b="1" strike="noStrike" spc="-1">
                <a:solidFill>
                  <a:srgbClr val="666666"/>
                </a:solidFill>
                <a:latin typeface="DejaVu Sans"/>
                <a:ea typeface="DejaVu Sans"/>
              </a:rPr>
              <a:t>Definition</a:t>
            </a:r>
            <a:endParaRPr lang="en-US" sz="2200" b="0" strike="noStrike" spc="-1">
              <a:latin typeface="DejaVu Sans"/>
            </a:endParaRPr>
          </a:p>
        </p:txBody>
      </p:sp>
      <p:sp>
        <p:nvSpPr>
          <p:cNvPr id="179" name="CustomShape 3"/>
          <p:cNvSpPr/>
          <p:nvPr/>
        </p:nvSpPr>
        <p:spPr>
          <a:xfrm>
            <a:off x="270720" y="6322680"/>
            <a:ext cx="1079424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900" b="0" strike="noStrike" spc="-1">
                <a:solidFill>
                  <a:srgbClr val="A6A6A6"/>
                </a:solidFill>
                <a:latin typeface="DejaVu Sans"/>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lang="en-US" sz="900" b="0" strike="noStrike" spc="-1">
              <a:latin typeface="DejaVu Sans"/>
            </a:endParaRPr>
          </a:p>
        </p:txBody>
      </p:sp>
      <p:sp>
        <p:nvSpPr>
          <p:cNvPr id="180" name="CustomShape 4"/>
          <p:cNvSpPr/>
          <p:nvPr/>
        </p:nvSpPr>
        <p:spPr>
          <a:xfrm>
            <a:off x="2011680" y="3017520"/>
            <a:ext cx="4291200" cy="2919600"/>
          </a:xfrm>
          <a:prstGeom prst="ellipse">
            <a:avLst/>
          </a:prstGeom>
          <a:solidFill>
            <a:srgbClr val="BBE33D">
              <a:alpha val="50000"/>
            </a:srgbClr>
          </a:solidFill>
          <a:ln w="0">
            <a:solidFill>
              <a:srgbClr val="3465A4"/>
            </a:solidFill>
          </a:ln>
        </p:spPr>
        <p:style>
          <a:lnRef idx="0">
            <a:scrgbClr r="0" g="0" b="0"/>
          </a:lnRef>
          <a:fillRef idx="0">
            <a:scrgbClr r="0" g="0" b="0"/>
          </a:fillRef>
          <a:effectRef idx="0">
            <a:scrgbClr r="0" g="0" b="0"/>
          </a:effectRef>
          <a:fontRef idx="minor"/>
        </p:style>
      </p:sp>
      <p:sp>
        <p:nvSpPr>
          <p:cNvPr id="181" name="CustomShape 5"/>
          <p:cNvSpPr/>
          <p:nvPr/>
        </p:nvSpPr>
        <p:spPr>
          <a:xfrm>
            <a:off x="3566160" y="1188720"/>
            <a:ext cx="4291200" cy="2919600"/>
          </a:xfrm>
          <a:prstGeom prst="ellipse">
            <a:avLst/>
          </a:prstGeom>
          <a:solidFill>
            <a:srgbClr val="729FCF">
              <a:alpha val="50000"/>
            </a:srgbClr>
          </a:solidFill>
          <a:ln w="0">
            <a:solidFill>
              <a:srgbClr val="3465A4"/>
            </a:solidFill>
          </a:ln>
        </p:spPr>
        <p:style>
          <a:lnRef idx="0">
            <a:scrgbClr r="0" g="0" b="0"/>
          </a:lnRef>
          <a:fillRef idx="0">
            <a:scrgbClr r="0" g="0" b="0"/>
          </a:fillRef>
          <a:effectRef idx="0">
            <a:scrgbClr r="0" g="0" b="0"/>
          </a:effectRef>
          <a:fontRef idx="minor"/>
        </p:style>
      </p:sp>
      <p:sp>
        <p:nvSpPr>
          <p:cNvPr id="182" name="CustomShape 6"/>
          <p:cNvSpPr/>
          <p:nvPr/>
        </p:nvSpPr>
        <p:spPr>
          <a:xfrm>
            <a:off x="5212080" y="3017520"/>
            <a:ext cx="4291200" cy="2919600"/>
          </a:xfrm>
          <a:prstGeom prst="ellipse">
            <a:avLst/>
          </a:prstGeom>
          <a:solidFill>
            <a:srgbClr val="F10D0C">
              <a:alpha val="50000"/>
            </a:srgbClr>
          </a:solidFill>
          <a:ln w="0">
            <a:solidFill>
              <a:srgbClr val="3465A4"/>
            </a:solidFill>
          </a:ln>
        </p:spPr>
        <p:style>
          <a:lnRef idx="0">
            <a:scrgbClr r="0" g="0" b="0"/>
          </a:lnRef>
          <a:fillRef idx="0">
            <a:scrgbClr r="0" g="0" b="0"/>
          </a:fillRef>
          <a:effectRef idx="0">
            <a:scrgbClr r="0" g="0" b="0"/>
          </a:effectRef>
          <a:fontRef idx="minor"/>
        </p:style>
      </p:sp>
      <p:sp>
        <p:nvSpPr>
          <p:cNvPr id="183" name="CustomShape 7"/>
          <p:cNvSpPr/>
          <p:nvPr/>
        </p:nvSpPr>
        <p:spPr>
          <a:xfrm>
            <a:off x="4023360" y="1729080"/>
            <a:ext cx="118224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Social</a:t>
            </a:r>
            <a:endParaRPr lang="en-US" sz="2200" b="0" strike="noStrike" spc="-1">
              <a:latin typeface="DejaVu Sans"/>
            </a:endParaRPr>
          </a:p>
        </p:txBody>
      </p:sp>
      <p:sp>
        <p:nvSpPr>
          <p:cNvPr id="184" name="CustomShape 8"/>
          <p:cNvSpPr/>
          <p:nvPr/>
        </p:nvSpPr>
        <p:spPr>
          <a:xfrm>
            <a:off x="7680960" y="428940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Economic</a:t>
            </a:r>
            <a:endParaRPr lang="en-US" sz="2200" b="0" strike="noStrike" spc="-1">
              <a:latin typeface="DejaVu Sans"/>
            </a:endParaRPr>
          </a:p>
        </p:txBody>
      </p:sp>
      <p:sp>
        <p:nvSpPr>
          <p:cNvPr id="185" name="CustomShape 9"/>
          <p:cNvSpPr/>
          <p:nvPr/>
        </p:nvSpPr>
        <p:spPr>
          <a:xfrm>
            <a:off x="2834640" y="512064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Environment</a:t>
            </a:r>
            <a:endParaRPr lang="en-US" sz="2200" b="0" strike="noStrike" spc="-1">
              <a:latin typeface="DejaVu Sans"/>
            </a:endParaRPr>
          </a:p>
        </p:txBody>
      </p:sp>
      <p:sp>
        <p:nvSpPr>
          <p:cNvPr id="186" name="CustomShape 10"/>
          <p:cNvSpPr/>
          <p:nvPr/>
        </p:nvSpPr>
        <p:spPr>
          <a:xfrm>
            <a:off x="5212080" y="429768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Viable</a:t>
            </a:r>
            <a:endParaRPr lang="en-US" sz="2200" b="0" strike="noStrike" spc="-1">
              <a:latin typeface="DejaVu Sans"/>
            </a:endParaRPr>
          </a:p>
        </p:txBody>
      </p:sp>
      <p:sp>
        <p:nvSpPr>
          <p:cNvPr id="187" name="CustomShape 11"/>
          <p:cNvSpPr/>
          <p:nvPr/>
        </p:nvSpPr>
        <p:spPr>
          <a:xfrm>
            <a:off x="3931920" y="320040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Bearable</a:t>
            </a:r>
            <a:endParaRPr lang="en-US" sz="2200" b="0" strike="noStrike" spc="-1">
              <a:latin typeface="DejaVu Sans"/>
            </a:endParaRPr>
          </a:p>
        </p:txBody>
      </p:sp>
      <p:sp>
        <p:nvSpPr>
          <p:cNvPr id="188" name="CustomShape 12"/>
          <p:cNvSpPr/>
          <p:nvPr/>
        </p:nvSpPr>
        <p:spPr>
          <a:xfrm>
            <a:off x="5852160" y="328356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Equitable</a:t>
            </a:r>
            <a:endParaRPr lang="en-US" sz="2200" b="0" strike="noStrike" spc="-1">
              <a:latin typeface="DejaVu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CustomShape 1"/>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400" b="1" strike="noStrike" spc="-1">
                <a:solidFill>
                  <a:srgbClr val="000000"/>
                </a:solidFill>
                <a:latin typeface="DejaVu Sans"/>
                <a:ea typeface="DejaVu Sans"/>
              </a:rPr>
              <a:t>Sustainability</a:t>
            </a:r>
            <a:endParaRPr lang="en-US" sz="2400" b="0" strike="noStrike" spc="-1">
              <a:latin typeface="DejaVu Sans"/>
            </a:endParaRPr>
          </a:p>
        </p:txBody>
      </p:sp>
      <p:sp>
        <p:nvSpPr>
          <p:cNvPr id="190" name="CustomShape 2"/>
          <p:cNvSpPr/>
          <p:nvPr/>
        </p:nvSpPr>
        <p:spPr>
          <a:xfrm>
            <a:off x="432720" y="1148040"/>
            <a:ext cx="10348560" cy="489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buNone/>
            </a:pPr>
            <a:r>
              <a:rPr lang="en-US" sz="2200" b="1" strike="noStrike" spc="-1">
                <a:solidFill>
                  <a:srgbClr val="666666"/>
                </a:solidFill>
                <a:latin typeface="DejaVu Sans"/>
                <a:ea typeface="DejaVu Sans"/>
              </a:rPr>
              <a:t>Definition</a:t>
            </a:r>
            <a:endParaRPr lang="en-US" sz="2200" b="0" strike="noStrike" spc="-1">
              <a:latin typeface="DejaVu Sans"/>
            </a:endParaRPr>
          </a:p>
        </p:txBody>
      </p:sp>
      <p:sp>
        <p:nvSpPr>
          <p:cNvPr id="191" name="CustomShape 3"/>
          <p:cNvSpPr/>
          <p:nvPr/>
        </p:nvSpPr>
        <p:spPr>
          <a:xfrm>
            <a:off x="270720" y="6322680"/>
            <a:ext cx="1079424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900" b="0" strike="noStrike" spc="-1">
                <a:solidFill>
                  <a:srgbClr val="A6A6A6"/>
                </a:solidFill>
                <a:latin typeface="DejaVu Sans"/>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lang="en-US" sz="900" b="0" strike="noStrike" spc="-1">
              <a:latin typeface="DejaVu Sans"/>
            </a:endParaRPr>
          </a:p>
        </p:txBody>
      </p:sp>
      <p:sp>
        <p:nvSpPr>
          <p:cNvPr id="192" name="CustomShape 4"/>
          <p:cNvSpPr/>
          <p:nvPr/>
        </p:nvSpPr>
        <p:spPr>
          <a:xfrm>
            <a:off x="2011680" y="3017520"/>
            <a:ext cx="4291200" cy="2919600"/>
          </a:xfrm>
          <a:prstGeom prst="ellipse">
            <a:avLst/>
          </a:prstGeom>
          <a:solidFill>
            <a:srgbClr val="BBE33D">
              <a:alpha val="50000"/>
            </a:srgbClr>
          </a:solidFill>
          <a:ln w="0">
            <a:solidFill>
              <a:srgbClr val="3465A4"/>
            </a:solidFill>
          </a:ln>
        </p:spPr>
        <p:style>
          <a:lnRef idx="0">
            <a:scrgbClr r="0" g="0" b="0"/>
          </a:lnRef>
          <a:fillRef idx="0">
            <a:scrgbClr r="0" g="0" b="0"/>
          </a:fillRef>
          <a:effectRef idx="0">
            <a:scrgbClr r="0" g="0" b="0"/>
          </a:effectRef>
          <a:fontRef idx="minor"/>
        </p:style>
      </p:sp>
      <p:sp>
        <p:nvSpPr>
          <p:cNvPr id="193" name="CustomShape 5"/>
          <p:cNvSpPr/>
          <p:nvPr/>
        </p:nvSpPr>
        <p:spPr>
          <a:xfrm>
            <a:off x="3566160" y="1188720"/>
            <a:ext cx="4291200" cy="2919600"/>
          </a:xfrm>
          <a:prstGeom prst="ellipse">
            <a:avLst/>
          </a:prstGeom>
          <a:solidFill>
            <a:srgbClr val="729FCF">
              <a:alpha val="50000"/>
            </a:srgbClr>
          </a:solidFill>
          <a:ln w="0">
            <a:solidFill>
              <a:srgbClr val="3465A4"/>
            </a:solidFill>
          </a:ln>
        </p:spPr>
        <p:style>
          <a:lnRef idx="0">
            <a:scrgbClr r="0" g="0" b="0"/>
          </a:lnRef>
          <a:fillRef idx="0">
            <a:scrgbClr r="0" g="0" b="0"/>
          </a:fillRef>
          <a:effectRef idx="0">
            <a:scrgbClr r="0" g="0" b="0"/>
          </a:effectRef>
          <a:fontRef idx="minor"/>
        </p:style>
      </p:sp>
      <p:sp>
        <p:nvSpPr>
          <p:cNvPr id="194" name="CustomShape 6"/>
          <p:cNvSpPr/>
          <p:nvPr/>
        </p:nvSpPr>
        <p:spPr>
          <a:xfrm>
            <a:off x="5212080" y="3017520"/>
            <a:ext cx="4291200" cy="2919600"/>
          </a:xfrm>
          <a:prstGeom prst="ellipse">
            <a:avLst/>
          </a:prstGeom>
          <a:solidFill>
            <a:srgbClr val="F10D0C">
              <a:alpha val="50000"/>
            </a:srgbClr>
          </a:solidFill>
          <a:ln w="0">
            <a:solidFill>
              <a:srgbClr val="3465A4"/>
            </a:solidFill>
          </a:ln>
        </p:spPr>
        <p:style>
          <a:lnRef idx="0">
            <a:scrgbClr r="0" g="0" b="0"/>
          </a:lnRef>
          <a:fillRef idx="0">
            <a:scrgbClr r="0" g="0" b="0"/>
          </a:fillRef>
          <a:effectRef idx="0">
            <a:scrgbClr r="0" g="0" b="0"/>
          </a:effectRef>
          <a:fontRef idx="minor"/>
        </p:style>
      </p:sp>
      <p:sp>
        <p:nvSpPr>
          <p:cNvPr id="195" name="CustomShape 7"/>
          <p:cNvSpPr/>
          <p:nvPr/>
        </p:nvSpPr>
        <p:spPr>
          <a:xfrm>
            <a:off x="4023360" y="1729080"/>
            <a:ext cx="118224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Social</a:t>
            </a:r>
            <a:endParaRPr lang="en-US" sz="2200" b="0" strike="noStrike" spc="-1">
              <a:latin typeface="DejaVu Sans"/>
            </a:endParaRPr>
          </a:p>
        </p:txBody>
      </p:sp>
      <p:sp>
        <p:nvSpPr>
          <p:cNvPr id="196" name="CustomShape 8"/>
          <p:cNvSpPr/>
          <p:nvPr/>
        </p:nvSpPr>
        <p:spPr>
          <a:xfrm>
            <a:off x="4775040" y="640080"/>
            <a:ext cx="21679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u="sng" strike="noStrike" spc="-1">
                <a:solidFill>
                  <a:srgbClr val="C9211E"/>
                </a:solidFill>
                <a:uFillTx/>
                <a:latin typeface="DejaVu Sans"/>
                <a:ea typeface="DejaVu Sans"/>
              </a:rPr>
              <a:t>Sustainable</a:t>
            </a:r>
            <a:endParaRPr lang="en-US" sz="2200" b="0" strike="noStrike" spc="-1">
              <a:latin typeface="DejaVu Sans"/>
            </a:endParaRPr>
          </a:p>
        </p:txBody>
      </p:sp>
      <p:sp>
        <p:nvSpPr>
          <p:cNvPr id="197" name="CustomShape 9"/>
          <p:cNvSpPr/>
          <p:nvPr/>
        </p:nvSpPr>
        <p:spPr>
          <a:xfrm>
            <a:off x="7680960" y="428940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Economic</a:t>
            </a:r>
            <a:endParaRPr lang="en-US" sz="2200" b="0" strike="noStrike" spc="-1">
              <a:latin typeface="DejaVu Sans"/>
            </a:endParaRPr>
          </a:p>
        </p:txBody>
      </p:sp>
      <p:sp>
        <p:nvSpPr>
          <p:cNvPr id="198" name="CustomShape 10"/>
          <p:cNvSpPr/>
          <p:nvPr/>
        </p:nvSpPr>
        <p:spPr>
          <a:xfrm>
            <a:off x="2834640" y="512064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Environment</a:t>
            </a:r>
            <a:endParaRPr lang="en-US" sz="2200" b="0" strike="noStrike" spc="-1">
              <a:latin typeface="DejaVu Sans"/>
            </a:endParaRPr>
          </a:p>
        </p:txBody>
      </p:sp>
      <p:sp>
        <p:nvSpPr>
          <p:cNvPr id="199" name="CustomShape 11"/>
          <p:cNvSpPr/>
          <p:nvPr/>
        </p:nvSpPr>
        <p:spPr>
          <a:xfrm>
            <a:off x="5212080" y="429768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Viable</a:t>
            </a:r>
            <a:endParaRPr lang="en-US" sz="2200" b="0" strike="noStrike" spc="-1">
              <a:latin typeface="DejaVu Sans"/>
            </a:endParaRPr>
          </a:p>
        </p:txBody>
      </p:sp>
      <p:sp>
        <p:nvSpPr>
          <p:cNvPr id="200" name="CustomShape 12"/>
          <p:cNvSpPr/>
          <p:nvPr/>
        </p:nvSpPr>
        <p:spPr>
          <a:xfrm>
            <a:off x="3931920" y="320040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Bearable</a:t>
            </a:r>
            <a:endParaRPr lang="en-US" sz="2200" b="0" strike="noStrike" spc="-1">
              <a:latin typeface="DejaVu Sans"/>
            </a:endParaRPr>
          </a:p>
        </p:txBody>
      </p:sp>
      <p:sp>
        <p:nvSpPr>
          <p:cNvPr id="201" name="CustomShape 13"/>
          <p:cNvSpPr/>
          <p:nvPr/>
        </p:nvSpPr>
        <p:spPr>
          <a:xfrm>
            <a:off x="5852160" y="3283560"/>
            <a:ext cx="2279520" cy="73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200" b="1" strike="noStrike" spc="-1">
                <a:solidFill>
                  <a:srgbClr val="000000"/>
                </a:solidFill>
                <a:latin typeface="DejaVu Sans"/>
                <a:ea typeface="DejaVu Sans"/>
              </a:rPr>
              <a:t>Equitable</a:t>
            </a:r>
            <a:endParaRPr lang="en-US" sz="2200" b="0" strike="noStrike" spc="-1">
              <a:latin typeface="DejaVu Sans"/>
            </a:endParaRPr>
          </a:p>
        </p:txBody>
      </p:sp>
      <p:sp>
        <p:nvSpPr>
          <p:cNvPr id="202" name="Line 14"/>
          <p:cNvSpPr/>
          <p:nvPr/>
        </p:nvSpPr>
        <p:spPr>
          <a:xfrm>
            <a:off x="5760720" y="1097280"/>
            <a:ext cx="360" cy="2743200"/>
          </a:xfrm>
          <a:prstGeom prst="line">
            <a:avLst/>
          </a:prstGeom>
          <a:ln w="109800">
            <a:solidFill>
              <a:srgbClr val="3465A4"/>
            </a:solidFill>
            <a:round/>
            <a:tailEnd type="triangle" w="med" len="med"/>
          </a:ln>
        </p:spPr>
        <p:style>
          <a:lnRef idx="0">
            <a:scrgbClr r="0" g="0" b="0"/>
          </a:lnRef>
          <a:fillRef idx="0">
            <a:scrgbClr r="0" g="0" b="0"/>
          </a:fillRef>
          <a:effectRef idx="0">
            <a:scrgbClr r="0" g="0" b="0"/>
          </a:effectRef>
          <a:fontRef idx="minor"/>
        </p:style>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400" b="1" strike="noStrike" spc="-1">
                <a:solidFill>
                  <a:srgbClr val="000000"/>
                </a:solidFill>
                <a:latin typeface="DejaVu Sans"/>
                <a:ea typeface="DejaVu Sans"/>
              </a:rPr>
              <a:t>Sustainability</a:t>
            </a:r>
            <a:endParaRPr lang="en-US" sz="2400" b="0" strike="noStrike" spc="-1">
              <a:latin typeface="DejaVu Sans"/>
            </a:endParaRPr>
          </a:p>
        </p:txBody>
      </p:sp>
      <p:sp>
        <p:nvSpPr>
          <p:cNvPr id="204" name="CustomShape 2"/>
          <p:cNvSpPr/>
          <p:nvPr/>
        </p:nvSpPr>
        <p:spPr>
          <a:xfrm>
            <a:off x="335520" y="1268280"/>
            <a:ext cx="10739520" cy="5027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buNone/>
            </a:pPr>
            <a:r>
              <a:rPr lang="en-US" sz="1800" b="1" strike="noStrike" spc="-1">
                <a:solidFill>
                  <a:srgbClr val="000000"/>
                </a:solidFill>
                <a:latin typeface="DejaVu Sans"/>
                <a:ea typeface="DejaVu Sans"/>
              </a:rPr>
              <a:t>Sustainability</a:t>
            </a:r>
            <a:r>
              <a:rPr lang="de-DE" sz="1800" b="0" strike="noStrike" spc="-1">
                <a:solidFill>
                  <a:srgbClr val="000000"/>
                </a:solidFill>
                <a:latin typeface="DejaVu Sans"/>
                <a:ea typeface="DejaVu Sans"/>
              </a:rPr>
              <a:t> → </a:t>
            </a:r>
            <a:r>
              <a:rPr lang="en-GB" sz="1800" b="1" strike="noStrike" spc="-1">
                <a:solidFill>
                  <a:srgbClr val="000000"/>
                </a:solidFill>
                <a:latin typeface="DejaVu Sans"/>
                <a:ea typeface="DejaVu Sans"/>
              </a:rPr>
              <a:t>Consume less</a:t>
            </a:r>
            <a:endParaRPr lang="en-US" sz="1800" b="0" strike="noStrike" spc="-1">
              <a:latin typeface="DejaVu Sans"/>
            </a:endParaRPr>
          </a:p>
        </p:txBody>
      </p:sp>
      <p:sp>
        <p:nvSpPr>
          <p:cNvPr id="205" name="CustomShape 3"/>
          <p:cNvSpPr/>
          <p:nvPr/>
        </p:nvSpPr>
        <p:spPr>
          <a:xfrm>
            <a:off x="432720" y="1148040"/>
            <a:ext cx="10348560" cy="489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buNone/>
            </a:pPr>
            <a:r>
              <a:rPr lang="en-US" sz="2200" b="1" strike="noStrike" spc="-1">
                <a:solidFill>
                  <a:srgbClr val="666666"/>
                </a:solidFill>
                <a:latin typeface="DejaVu Sans"/>
                <a:ea typeface="DejaVu Sans"/>
              </a:rPr>
              <a:t>Implications</a:t>
            </a:r>
            <a:endParaRPr lang="en-US" sz="2200" b="0" strike="noStrike" spc="-1">
              <a:latin typeface="DejaVu Sans"/>
            </a:endParaRPr>
          </a:p>
        </p:txBody>
      </p:sp>
      <p:sp>
        <p:nvSpPr>
          <p:cNvPr id="206" name="CustomShape 4"/>
          <p:cNvSpPr/>
          <p:nvPr/>
        </p:nvSpPr>
        <p:spPr>
          <a:xfrm>
            <a:off x="335520" y="3108960"/>
            <a:ext cx="10788480" cy="136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8"/>
          <p:cNvSpPr/>
          <p:nvPr/>
        </p:nvSpPr>
        <p:spPr>
          <a:xfrm>
            <a:off x="335520" y="764640"/>
            <a:ext cx="10742760" cy="493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400" b="1" strike="noStrike" spc="-1">
                <a:solidFill>
                  <a:srgbClr val="000000"/>
                </a:solidFill>
                <a:latin typeface="DejaVu Sans"/>
                <a:ea typeface="DejaVu Sans"/>
              </a:rPr>
              <a:t>Sustainability</a:t>
            </a:r>
            <a:endParaRPr lang="en-US" sz="2400" b="0" strike="noStrike" spc="-1">
              <a:latin typeface="DejaVu Sans"/>
            </a:endParaRPr>
          </a:p>
          <a:p>
            <a:pPr>
              <a:lnSpc>
                <a:spcPct val="100000"/>
              </a:lnSpc>
              <a:buNone/>
            </a:pPr>
            <a:endParaRPr lang="en-US" sz="2400" b="0" strike="noStrike" spc="-1">
              <a:latin typeface="DejaVu Sans"/>
            </a:endParaRPr>
          </a:p>
        </p:txBody>
      </p:sp>
      <p:sp>
        <p:nvSpPr>
          <p:cNvPr id="208" name="CustomShape 19"/>
          <p:cNvSpPr/>
          <p:nvPr/>
        </p:nvSpPr>
        <p:spPr>
          <a:xfrm>
            <a:off x="335520" y="1268640"/>
            <a:ext cx="10742760" cy="503028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buNone/>
            </a:pPr>
            <a:r>
              <a:rPr lang="en-US" sz="1800" b="0" strike="noStrike" spc="-1">
                <a:solidFill>
                  <a:srgbClr val="000000"/>
                </a:solidFill>
                <a:latin typeface="DejaVu Sans"/>
                <a:ea typeface="DejaVu Sans"/>
              </a:rPr>
              <a:t>“Take – Make – Dispose”</a:t>
            </a:r>
            <a:endParaRPr lang="en-US" sz="1800" b="0" strike="noStrike" spc="-1">
              <a:latin typeface="DejaVu Sans"/>
            </a:endParaRPr>
          </a:p>
        </p:txBody>
      </p:sp>
      <p:sp>
        <p:nvSpPr>
          <p:cNvPr id="209" name="CustomShape 20"/>
          <p:cNvSpPr/>
          <p:nvPr/>
        </p:nvSpPr>
        <p:spPr>
          <a:xfrm>
            <a:off x="335520" y="2859120"/>
            <a:ext cx="10574280" cy="1873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10" name="CustomShape 21"/>
          <p:cNvSpPr/>
          <p:nvPr/>
        </p:nvSpPr>
        <p:spPr>
          <a:xfrm>
            <a:off x="432720" y="1148040"/>
            <a:ext cx="10350360" cy="4910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buNone/>
            </a:pPr>
            <a:r>
              <a:rPr lang="en-US" sz="2200" b="1" strike="noStrike" spc="-1">
                <a:solidFill>
                  <a:srgbClr val="666666"/>
                </a:solidFill>
                <a:latin typeface="DejaVu Sans"/>
                <a:ea typeface="DejaVu Sans"/>
              </a:rPr>
              <a:t>Linear Economy – Definition</a:t>
            </a:r>
            <a:endParaRPr lang="en-US" sz="2200" b="0" strike="noStrike" spc="-1">
              <a:latin typeface="DejaVu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CustomShape 1"/>
          <p:cNvSpPr/>
          <p:nvPr/>
        </p:nvSpPr>
        <p:spPr>
          <a:xfrm>
            <a:off x="335520" y="764640"/>
            <a:ext cx="10738440" cy="489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License</a:t>
            </a:r>
            <a:endParaRPr lang="en-US" sz="2400" b="0" strike="noStrike" spc="-1">
              <a:latin typeface="Arial"/>
            </a:endParaRPr>
          </a:p>
        </p:txBody>
      </p:sp>
      <p:sp>
        <p:nvSpPr>
          <p:cNvPr id="95" name="CustomShape 2"/>
          <p:cNvSpPr/>
          <p:nvPr/>
        </p:nvSpPr>
        <p:spPr>
          <a:xfrm>
            <a:off x="335520" y="1268280"/>
            <a:ext cx="10738440" cy="5025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10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This work is licensed under a </a:t>
            </a:r>
            <a:r>
              <a:rPr lang="en-US" sz="1800" b="1" strike="noStrike" spc="-1">
                <a:solidFill>
                  <a:srgbClr val="000000"/>
                </a:solidFill>
                <a:latin typeface="DejaVu Sans"/>
                <a:ea typeface="DejaVu Sans"/>
              </a:rPr>
              <a:t>Creative Commons Attribution-ShareAlike 4.0 International License</a:t>
            </a:r>
            <a:r>
              <a:rPr lang="en-US" sz="1800" b="0" strike="noStrike" spc="-1">
                <a:solidFill>
                  <a:srgbClr val="000000"/>
                </a:solidFill>
                <a:latin typeface="DejaVu Sans"/>
                <a:ea typeface="DejaVu Sans"/>
              </a:rPr>
              <a:t>. To view a copy of this license, please refer to </a:t>
            </a:r>
            <a:r>
              <a:rPr lang="en-US" sz="1800" b="0" u="sng" strike="noStrike" spc="-1">
                <a:solidFill>
                  <a:srgbClr val="0000FF"/>
                </a:solidFill>
                <a:uFillTx/>
                <a:latin typeface="DejaVu Sans"/>
                <a:ea typeface="DejaVu Sans"/>
                <a:hlinkClick r:id="rId2"/>
              </a:rPr>
              <a:t>https://creativecommons.org/licenses/by-sa/4.0/</a:t>
            </a: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a:p>
            <a:pPr marL="195120" indent="-1810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Updated versions of these slides will be available in our </a:t>
            </a:r>
            <a:r>
              <a:rPr lang="en-US" sz="1800" b="0" u="sng" strike="noStrike" spc="-1">
                <a:solidFill>
                  <a:srgbClr val="0000FF"/>
                </a:solidFill>
                <a:uFillTx/>
                <a:latin typeface="DejaVu Sans"/>
                <a:ea typeface="DejaVu Sans"/>
                <a:hlinkClick r:id="rId3"/>
              </a:rPr>
              <a:t>Github repository</a:t>
            </a:r>
            <a:r>
              <a:rPr lang="en-US" sz="1800" b="0" strike="noStrike" spc="-1">
                <a:solidFill>
                  <a:srgbClr val="000000"/>
                </a:solidFill>
                <a:latin typeface="DejaVu Sans"/>
                <a:ea typeface="DejaVu Sans"/>
              </a:rPr>
              <a:t>.</a:t>
            </a:r>
            <a:endParaRPr lang="en-US" sz="1800" b="0" strike="noStrike" spc="-1">
              <a:latin typeface="Arial"/>
            </a:endParaRPr>
          </a:p>
          <a:p>
            <a:pPr>
              <a:lnSpc>
                <a:spcPct val="100000"/>
              </a:lnSpc>
              <a:spcBef>
                <a:spcPts val="360"/>
              </a:spcBef>
            </a:pPr>
            <a:endParaRPr lang="en-US" sz="1800" b="0" strike="noStrike" spc="-1">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CustomShape 1"/>
          <p:cNvSpPr/>
          <p:nvPr/>
        </p:nvSpPr>
        <p:spPr>
          <a:xfrm>
            <a:off x="335520" y="764640"/>
            <a:ext cx="10742760" cy="493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en-US" sz="2400" b="1" strike="noStrike" spc="-1">
                <a:solidFill>
                  <a:srgbClr val="000000"/>
                </a:solidFill>
                <a:latin typeface="DejaVu Sans"/>
                <a:ea typeface="DejaVu Sans"/>
              </a:rPr>
              <a:t>Sustainability</a:t>
            </a:r>
            <a:endParaRPr lang="en-US" sz="2400" b="0" strike="noStrike" spc="-1">
              <a:latin typeface="DejaVu Sans"/>
            </a:endParaRPr>
          </a:p>
        </p:txBody>
      </p:sp>
      <p:sp>
        <p:nvSpPr>
          <p:cNvPr id="212" name="CustomShape 2"/>
          <p:cNvSpPr/>
          <p:nvPr/>
        </p:nvSpPr>
        <p:spPr>
          <a:xfrm>
            <a:off x="263520" y="6411600"/>
            <a:ext cx="647028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de-DE" sz="900" b="0" strike="noStrike" spc="-1">
                <a:solidFill>
                  <a:srgbClr val="A6A6A6"/>
                </a:solidFill>
                <a:latin typeface="Roboto"/>
                <a:ea typeface="Roboto"/>
              </a:rPr>
              <a:t>Image adapted from: 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US" sz="900" b="0" strike="noStrike" spc="-1">
              <a:latin typeface="DejaVu Sans"/>
            </a:endParaRPr>
          </a:p>
        </p:txBody>
      </p:sp>
      <p:sp>
        <p:nvSpPr>
          <p:cNvPr id="213" name="CustomShape 3"/>
          <p:cNvSpPr/>
          <p:nvPr/>
        </p:nvSpPr>
        <p:spPr>
          <a:xfrm>
            <a:off x="7866360" y="1459440"/>
            <a:ext cx="3211920" cy="467064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p:style>
      </p:sp>
      <p:pic>
        <p:nvPicPr>
          <p:cNvPr id="214" name="Grafik 213"/>
          <p:cNvPicPr/>
          <p:nvPr/>
        </p:nvPicPr>
        <p:blipFill>
          <a:blip r:embed="rId2"/>
          <a:stretch/>
        </p:blipFill>
        <p:spPr>
          <a:xfrm>
            <a:off x="290880" y="2299320"/>
            <a:ext cx="11337480" cy="2722320"/>
          </a:xfrm>
          <a:prstGeom prst="rect">
            <a:avLst/>
          </a:prstGeom>
          <a:ln w="0">
            <a:noFill/>
          </a:ln>
        </p:spPr>
      </p:pic>
      <p:sp>
        <p:nvSpPr>
          <p:cNvPr id="215" name="CustomShape 4"/>
          <p:cNvSpPr/>
          <p:nvPr/>
        </p:nvSpPr>
        <p:spPr>
          <a:xfrm>
            <a:off x="432720" y="1148040"/>
            <a:ext cx="10350360" cy="4910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buNone/>
            </a:pPr>
            <a:r>
              <a:rPr lang="en-US" sz="2200" b="1" strike="noStrike" spc="-1">
                <a:solidFill>
                  <a:srgbClr val="666666"/>
                </a:solidFill>
                <a:latin typeface="DejaVu Sans"/>
                <a:ea typeface="DejaVu Sans"/>
              </a:rPr>
              <a:t>The Linear (Industrial) Economy</a:t>
            </a:r>
            <a:endParaRPr lang="en-US" sz="2200" b="0" strike="noStrike" spc="-1">
              <a:latin typeface="DejaVu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CustomShape 1"/>
          <p:cNvSpPr/>
          <p:nvPr/>
        </p:nvSpPr>
        <p:spPr>
          <a:xfrm>
            <a:off x="335520" y="4406760"/>
            <a:ext cx="10736640" cy="1345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000" b="1" strike="noStrike" cap="all" spc="-1" dirty="0">
                <a:solidFill>
                  <a:srgbClr val="008C4F"/>
                </a:solidFill>
                <a:latin typeface="Arial Unicode MS"/>
                <a:ea typeface="DejaVu Sans"/>
              </a:rPr>
              <a:t>Sustainable Development Goals</a:t>
            </a:r>
            <a:endParaRPr lang="en-US" sz="3000" b="0" strike="noStrike" spc="-1" dirty="0">
              <a:latin typeface="Arial"/>
            </a:endParaRPr>
          </a:p>
        </p:txBody>
      </p:sp>
      <p:sp>
        <p:nvSpPr>
          <p:cNvPr id="311" name="CustomShape 2"/>
          <p:cNvSpPr/>
          <p:nvPr/>
        </p:nvSpPr>
        <p:spPr>
          <a:xfrm>
            <a:off x="335520" y="2906640"/>
            <a:ext cx="10736640" cy="14835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486202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Sustainable Development Goals</a:t>
            </a:r>
            <a:endParaRPr lang="en-US" sz="2400" b="0" strike="noStrike" spc="-1">
              <a:latin typeface="Arial"/>
            </a:endParaRPr>
          </a:p>
        </p:txBody>
      </p:sp>
      <p:sp>
        <p:nvSpPr>
          <p:cNvPr id="313" name="CustomShape 2"/>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Sustainable Development Goals → SDGs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17 interlinked goals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Proposed in 2015 by the United Nations General Assembly </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To be achieved by 2030 by all UN member states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Each goal typically has 8–12 targets, and each target has between 1-4 indicators used to measure progress toward reaching the targets. </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gn="ctr">
              <a:lnSpc>
                <a:spcPct val="100000"/>
              </a:lnSpc>
              <a:spcBef>
                <a:spcPts val="360"/>
              </a:spcBef>
            </a:pPr>
            <a:r>
              <a:rPr lang="en-US" sz="1800" b="0" i="1" strike="noStrike" spc="-1">
                <a:solidFill>
                  <a:srgbClr val="000000"/>
                </a:solidFill>
                <a:latin typeface="DejaVu Sans"/>
                <a:ea typeface="DejaVu Sans"/>
              </a:rPr>
              <a:t>“A blueprint to achieve a better and more sustainable future for all people and the world by 2030” – United Nations General Assembly</a:t>
            </a:r>
            <a:endParaRPr lang="en-US" sz="1800" b="0" strike="noStrike" spc="-1">
              <a:latin typeface="Arial"/>
            </a:endParaRPr>
          </a:p>
        </p:txBody>
      </p:sp>
      <p:sp>
        <p:nvSpPr>
          <p:cNvPr id="314"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Overview</a:t>
            </a:r>
            <a:endParaRPr lang="en-US" sz="2200" b="0" strike="noStrike" spc="-1">
              <a:latin typeface="Arial"/>
            </a:endParaRPr>
          </a:p>
        </p:txBody>
      </p:sp>
      <p:sp>
        <p:nvSpPr>
          <p:cNvPr id="315" name="CustomShape 4"/>
          <p:cNvSpPr/>
          <p:nvPr/>
        </p:nvSpPr>
        <p:spPr>
          <a:xfrm>
            <a:off x="345240" y="4389120"/>
            <a:ext cx="10787040" cy="1363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extLst>
      <p:ext uri="{BB962C8B-B14F-4D97-AF65-F5344CB8AC3E}">
        <p14:creationId xmlns:p14="http://schemas.microsoft.com/office/powerpoint/2010/main" val="38777402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Sustainable Development Goals</a:t>
            </a:r>
            <a:endParaRPr lang="en-US" sz="2400" b="0" strike="noStrike" spc="-1">
              <a:latin typeface="Arial"/>
            </a:endParaRPr>
          </a:p>
        </p:txBody>
      </p:sp>
      <p:pic>
        <p:nvPicPr>
          <p:cNvPr id="317" name="Grafik 316"/>
          <p:cNvPicPr/>
          <p:nvPr/>
        </p:nvPicPr>
        <p:blipFill>
          <a:blip r:embed="rId2"/>
          <a:stretch/>
        </p:blipFill>
        <p:spPr>
          <a:xfrm>
            <a:off x="1603440" y="1255320"/>
            <a:ext cx="8146800" cy="5191560"/>
          </a:xfrm>
          <a:prstGeom prst="rect">
            <a:avLst/>
          </a:prstGeom>
          <a:ln>
            <a:noFill/>
          </a:ln>
        </p:spPr>
      </p:pic>
      <p:sp>
        <p:nvSpPr>
          <p:cNvPr id="318" name="CustomShape 2"/>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Sustainable Development Goals – Unknown author, Public domain, via Wikimedia Commons – https://commons.wikimedia.org/wiki/File:Sustainable_Development_Goals.png</a:t>
            </a:r>
            <a:endParaRPr lang="en-US" sz="900" b="0" strike="noStrike" spc="-1">
              <a:latin typeface="Arial"/>
            </a:endParaRPr>
          </a:p>
        </p:txBody>
      </p:sp>
    </p:spTree>
    <p:extLst>
      <p:ext uri="{BB962C8B-B14F-4D97-AF65-F5344CB8AC3E}">
        <p14:creationId xmlns:p14="http://schemas.microsoft.com/office/powerpoint/2010/main" val="22271178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Sustainable Development Goals</a:t>
            </a:r>
            <a:endParaRPr lang="en-US" sz="2400" b="0" strike="noStrike" spc="-1">
              <a:latin typeface="Arial"/>
            </a:endParaRPr>
          </a:p>
        </p:txBody>
      </p:sp>
      <p:sp>
        <p:nvSpPr>
          <p:cNvPr id="320" name="CustomShape 2"/>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No prioritization</a:t>
            </a:r>
            <a:endParaRPr lang="en-US" sz="1800" b="0" strike="noStrike" spc="-1">
              <a:latin typeface="Arial"/>
            </a:endParaRPr>
          </a:p>
          <a:p>
            <a:pPr algn="ctr">
              <a:lnSpc>
                <a:spcPct val="100000"/>
              </a:lnSpc>
              <a:spcBef>
                <a:spcPts val="360"/>
              </a:spcBef>
            </a:pPr>
            <a:endParaRPr lang="en-US" sz="1800" b="0" strike="noStrike" spc="-1">
              <a:latin typeface="Arial"/>
            </a:endParaRPr>
          </a:p>
          <a:p>
            <a:pPr algn="ctr">
              <a:lnSpc>
                <a:spcPct val="100000"/>
              </a:lnSpc>
              <a:spcBef>
                <a:spcPts val="360"/>
              </a:spcBef>
            </a:pPr>
            <a:r>
              <a:rPr lang="en-US" sz="1800" b="0" i="1" strike="noStrike" spc="-1">
                <a:solidFill>
                  <a:srgbClr val="000000"/>
                </a:solidFill>
                <a:latin typeface="DejaVu Sans"/>
                <a:ea typeface="DejaVu Sans"/>
              </a:rPr>
              <a:t>“The means of implementation targets under each Sustainable Development Goal and Goal 17, which are referred to above, are key to realizing our Agenda and are of </a:t>
            </a:r>
            <a:r>
              <a:rPr lang="en-US" sz="1800" b="1" i="1" strike="noStrike" spc="-1">
                <a:solidFill>
                  <a:srgbClr val="000000"/>
                </a:solidFill>
                <a:latin typeface="DejaVu Sans"/>
                <a:ea typeface="DejaVu Sans"/>
              </a:rPr>
              <a:t>equal importance</a:t>
            </a:r>
            <a:r>
              <a:rPr lang="en-US" sz="1800" b="0" i="1" strike="noStrike" spc="-1">
                <a:solidFill>
                  <a:srgbClr val="000000"/>
                </a:solidFill>
                <a:latin typeface="DejaVu Sans"/>
                <a:ea typeface="DejaVu Sans"/>
              </a:rPr>
              <a:t> with the other Goals and targets. We shall accord them </a:t>
            </a:r>
            <a:r>
              <a:rPr lang="en-US" sz="1800" b="1" i="1" strike="noStrike" spc="-1">
                <a:solidFill>
                  <a:srgbClr val="000000"/>
                </a:solidFill>
                <a:latin typeface="DejaVu Sans"/>
                <a:ea typeface="DejaVu Sans"/>
              </a:rPr>
              <a:t>equal priority</a:t>
            </a:r>
            <a:r>
              <a:rPr lang="en-US" sz="1800" b="0" i="1" strike="noStrike" spc="-1">
                <a:solidFill>
                  <a:srgbClr val="000000"/>
                </a:solidFill>
                <a:latin typeface="DejaVu Sans"/>
                <a:ea typeface="DejaVu Sans"/>
              </a:rPr>
              <a:t> in our implementation efforts and in the global indicator framework for monitoring our progress.”  </a:t>
            </a:r>
            <a:endParaRPr lang="en-US" sz="1800" b="0" strike="noStrike" spc="-1">
              <a:latin typeface="Arial"/>
            </a:endParaRPr>
          </a:p>
        </p:txBody>
      </p:sp>
      <p:sp>
        <p:nvSpPr>
          <p:cNvPr id="321"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Issues</a:t>
            </a:r>
            <a:endParaRPr lang="en-US" sz="2200" b="0" strike="noStrike" spc="-1">
              <a:latin typeface="Arial"/>
            </a:endParaRPr>
          </a:p>
        </p:txBody>
      </p:sp>
      <p:sp>
        <p:nvSpPr>
          <p:cNvPr id="322" name="CustomShape 4"/>
          <p:cNvSpPr/>
          <p:nvPr/>
        </p:nvSpPr>
        <p:spPr>
          <a:xfrm>
            <a:off x="366840" y="3389400"/>
            <a:ext cx="10787040" cy="145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23"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General Assembly (2015) – Resolution adopted by the General Assembly on 25 September 2015 – https://upload.wikimedia.org/wikipedia/commons/d/d5/N1529189.pdf</a:t>
            </a:r>
            <a:endParaRPr lang="en-US" sz="900" b="0" strike="noStrike" spc="-1">
              <a:latin typeface="Arial"/>
            </a:endParaRPr>
          </a:p>
        </p:txBody>
      </p:sp>
    </p:spTree>
    <p:extLst>
      <p:ext uri="{BB962C8B-B14F-4D97-AF65-F5344CB8AC3E}">
        <p14:creationId xmlns:p14="http://schemas.microsoft.com/office/powerpoint/2010/main" val="28369638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Sustainable Development Goals</a:t>
            </a:r>
            <a:endParaRPr lang="en-US" sz="2400" b="0" strike="noStrike" spc="-1">
              <a:latin typeface="Arial"/>
            </a:endParaRPr>
          </a:p>
        </p:txBody>
      </p:sp>
      <p:sp>
        <p:nvSpPr>
          <p:cNvPr id="325" name="CustomShape 2"/>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Water, food and energy are vital prerequisites for any human life → other goals cannot be achieved without them</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Each goal by itself does not guarantee sustainability</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Achieving all goals is quite challenging → Stakeholders focus on particular goals which risks to achieve all goals (no sustainability if we just achieve 8 out of 17 goals)</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Potential/risk for/of greenwashing</a:t>
            </a:r>
            <a:endParaRPr lang="en-US" sz="1800" b="0" strike="noStrike" spc="-1">
              <a:latin typeface="Arial"/>
            </a:endParaRPr>
          </a:p>
        </p:txBody>
      </p:sp>
      <p:sp>
        <p:nvSpPr>
          <p:cNvPr id="326"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Issues</a:t>
            </a:r>
            <a:endParaRPr lang="en-US" sz="2200" b="0" strike="noStrike" spc="-1">
              <a:latin typeface="Arial"/>
            </a:endParaRPr>
          </a:p>
        </p:txBody>
      </p:sp>
    </p:spTree>
    <p:extLst>
      <p:ext uri="{BB962C8B-B14F-4D97-AF65-F5344CB8AC3E}">
        <p14:creationId xmlns:p14="http://schemas.microsoft.com/office/powerpoint/2010/main" val="18988341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Sustainable Development Goals</a:t>
            </a:r>
            <a:endParaRPr lang="en-US" sz="2400" b="0" strike="noStrike" spc="-1">
              <a:latin typeface="Arial"/>
            </a:endParaRPr>
          </a:p>
        </p:txBody>
      </p:sp>
      <p:sp>
        <p:nvSpPr>
          <p:cNvPr id="328" name="CustomShape 2"/>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Water, food and energy are vital prerequisites for any human life → other goals cannot be achieved without them</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Each goal by itself does not guarantee sustainability</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Achieving all goals is quite challenging → Stakeholders focus on particular goals which risks to achieve all goals (no sustainability if we just achieve 8 out of 17 goals)</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Potential/risk for/of greenwashing</a:t>
            </a:r>
            <a:endParaRPr lang="en-US" sz="1800" b="0" strike="noStrike" spc="-1">
              <a:latin typeface="Arial"/>
            </a:endParaRPr>
          </a:p>
        </p:txBody>
      </p:sp>
      <p:sp>
        <p:nvSpPr>
          <p:cNvPr id="329"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Issues</a:t>
            </a:r>
            <a:endParaRPr lang="en-US" sz="2200" b="0" strike="noStrike" spc="-1">
              <a:latin typeface="Arial"/>
            </a:endParaRPr>
          </a:p>
        </p:txBody>
      </p:sp>
    </p:spTree>
    <p:extLst>
      <p:ext uri="{BB962C8B-B14F-4D97-AF65-F5344CB8AC3E}">
        <p14:creationId xmlns:p14="http://schemas.microsoft.com/office/powerpoint/2010/main" val="36725497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Sustainable Development Goals</a:t>
            </a:r>
            <a:endParaRPr lang="en-US" sz="2400" b="0" strike="noStrike" spc="-1">
              <a:latin typeface="Arial"/>
            </a:endParaRPr>
          </a:p>
        </p:txBody>
      </p:sp>
      <p:sp>
        <p:nvSpPr>
          <p:cNvPr id="331" name="CustomShape 2"/>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Water, food and energy are vital prerequisites for any human life → other goals cannot be achieved without them</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Each goal by itself does not guarantee sustainability</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Achieving all goals is quite challenging → Stakeholders focus on particular goals which risks to achieve all goals (no sustainability if we just achieve 8 out of 17 goals)</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Potential/risk for/of greenwashing</a:t>
            </a:r>
            <a:endParaRPr lang="en-US" sz="1800" b="0" strike="noStrike" spc="-1">
              <a:latin typeface="Arial"/>
            </a:endParaRPr>
          </a:p>
        </p:txBody>
      </p:sp>
      <p:sp>
        <p:nvSpPr>
          <p:cNvPr id="332"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Issues</a:t>
            </a:r>
            <a:endParaRPr lang="en-US" sz="2200" b="0" strike="noStrike" spc="-1">
              <a:latin typeface="Arial"/>
            </a:endParaRPr>
          </a:p>
        </p:txBody>
      </p:sp>
    </p:spTree>
    <p:extLst>
      <p:ext uri="{BB962C8B-B14F-4D97-AF65-F5344CB8AC3E}">
        <p14:creationId xmlns:p14="http://schemas.microsoft.com/office/powerpoint/2010/main" val="3924397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Sustainable Development Goals</a:t>
            </a:r>
            <a:endParaRPr lang="en-US" sz="2400" b="0" strike="noStrike" spc="-1">
              <a:latin typeface="Arial"/>
            </a:endParaRPr>
          </a:p>
        </p:txBody>
      </p:sp>
      <p:sp>
        <p:nvSpPr>
          <p:cNvPr id="334" name="CustomShape 2"/>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Water, food and energy are vital prerequisites for any human life → other goals cannot be achieved without them</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Each goal by itself does not guarantee sustainability</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Achieving all goals is quite challenging → Stakeholders focus on particular goals which risks to achieve all goals (no sustainability if we just achieve 8 out of 17 goals)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Potential/risk for/of greenwashing</a:t>
            </a:r>
            <a:endParaRPr lang="en-US" sz="1800" b="0" strike="noStrike" spc="-1">
              <a:latin typeface="Arial"/>
            </a:endParaRPr>
          </a:p>
        </p:txBody>
      </p:sp>
      <p:sp>
        <p:nvSpPr>
          <p:cNvPr id="335"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Issues</a:t>
            </a:r>
            <a:endParaRPr lang="en-US" sz="2200" b="0" strike="noStrike" spc="-1">
              <a:latin typeface="Arial"/>
            </a:endParaRPr>
          </a:p>
        </p:txBody>
      </p:sp>
    </p:spTree>
    <p:extLst>
      <p:ext uri="{BB962C8B-B14F-4D97-AF65-F5344CB8AC3E}">
        <p14:creationId xmlns:p14="http://schemas.microsoft.com/office/powerpoint/2010/main" val="19636784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CustomShape 1"/>
          <p:cNvSpPr/>
          <p:nvPr/>
        </p:nvSpPr>
        <p:spPr>
          <a:xfrm>
            <a:off x="335520" y="4406760"/>
            <a:ext cx="10736640" cy="1345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000" b="1" strike="noStrike" cap="all" spc="-1">
                <a:solidFill>
                  <a:srgbClr val="008C4F"/>
                </a:solidFill>
                <a:latin typeface="Arial Unicode MS"/>
                <a:ea typeface="DejaVu Sans"/>
              </a:rPr>
              <a:t>A Short History of Actions on Climate Change</a:t>
            </a:r>
            <a:endParaRPr lang="en-US" sz="3000" b="0" strike="noStrike" spc="-1">
              <a:latin typeface="Arial"/>
            </a:endParaRPr>
          </a:p>
        </p:txBody>
      </p:sp>
      <p:sp>
        <p:nvSpPr>
          <p:cNvPr id="155" name="CustomShape 2"/>
          <p:cNvSpPr/>
          <p:nvPr/>
        </p:nvSpPr>
        <p:spPr>
          <a:xfrm>
            <a:off x="335520" y="2906640"/>
            <a:ext cx="10736640" cy="14835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CustomShape 1"/>
          <p:cNvSpPr/>
          <p:nvPr/>
        </p:nvSpPr>
        <p:spPr>
          <a:xfrm>
            <a:off x="335520" y="4406760"/>
            <a:ext cx="10736640" cy="1345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000" b="1" strike="noStrike" cap="all" spc="-1">
                <a:solidFill>
                  <a:srgbClr val="008C4F"/>
                </a:solidFill>
                <a:latin typeface="Arial Unicode MS"/>
                <a:ea typeface="DejaVu Sans"/>
              </a:rPr>
              <a:t>E02 – A Jar of Waste</a:t>
            </a:r>
            <a:endParaRPr lang="en-US" sz="3000" b="0" strike="noStrike" spc="-1">
              <a:latin typeface="Arial"/>
            </a:endParaRPr>
          </a:p>
        </p:txBody>
      </p:sp>
      <p:sp>
        <p:nvSpPr>
          <p:cNvPr id="103" name="CustomShape 2"/>
          <p:cNvSpPr/>
          <p:nvPr/>
        </p:nvSpPr>
        <p:spPr>
          <a:xfrm>
            <a:off x="335520" y="2906640"/>
            <a:ext cx="10736640" cy="14835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157"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158"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(Incomplete) Timeline</a:t>
            </a:r>
            <a:endParaRPr lang="en-US" sz="2200" b="0" strike="noStrike" spc="-1">
              <a:latin typeface="Arial"/>
            </a:endParaRPr>
          </a:p>
        </p:txBody>
      </p:sp>
      <p:sp>
        <p:nvSpPr>
          <p:cNvPr id="159"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1957 – First climate change warnings issued by Roger Revelle and Hans Suess </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1958 – Start of systematic measurements of atmospheric CO2 by Dave Keeling</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1972 – United Nations Conference on the Human Environment (Stockholm)</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1979 – First World Climate Conference (Geneva) </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1988 – IPCC (Intergovernmental Panel on Climate Change) founded</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1992 – Earth Summit (Rio)</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1997 – Kyoto Protocol</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2009 – Copenhagen Accord</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2015 – Paris Agreement</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2021 – Glasgow Climate Pact</a:t>
            </a:r>
            <a:endParaRPr lang="en-US" sz="1800" b="0" strike="noStrike" spc="-1">
              <a:latin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161"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162"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Detour – Keeling Curve</a:t>
            </a:r>
            <a:endParaRPr lang="en-US" sz="2200" b="0" strike="noStrike" spc="-1">
              <a:latin typeface="Arial"/>
            </a:endParaRPr>
          </a:p>
        </p:txBody>
      </p:sp>
      <p:sp>
        <p:nvSpPr>
          <p:cNvPr id="163" name="CustomShape 4"/>
          <p:cNvSpPr/>
          <p:nvPr/>
        </p:nvSpPr>
        <p:spPr>
          <a:xfrm>
            <a:off x="335520" y="1268640"/>
            <a:ext cx="423540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Named after Charles David Keeling</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Graph representation of the accumulation of CO2 in the atmosphere based on continuous measurements (Mauna Loa Observatory – Hawaii) from 1958 to the present day</a:t>
            </a:r>
            <a:endParaRPr lang="en-US" sz="1800" b="0" strike="noStrike" spc="-1">
              <a:latin typeface="Arial"/>
            </a:endParaRPr>
          </a:p>
        </p:txBody>
      </p:sp>
      <p:sp>
        <p:nvSpPr>
          <p:cNvPr id="164" name="CustomShape 5"/>
          <p:cNvSpPr/>
          <p:nvPr/>
        </p:nvSpPr>
        <p:spPr>
          <a:xfrm>
            <a:off x="277920" y="6311160"/>
            <a:ext cx="1088532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Delorme – https://commons.wikimedia.org/wiki/File:Mauna_Loa_CO2_monthly_mean_concentration.svg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US" sz="900" b="0" strike="noStrike" spc="-1">
              <a:latin typeface="Arial"/>
            </a:endParaRPr>
          </a:p>
        </p:txBody>
      </p:sp>
      <p:pic>
        <p:nvPicPr>
          <p:cNvPr id="165" name="Grafik 164"/>
          <p:cNvPicPr/>
          <p:nvPr/>
        </p:nvPicPr>
        <p:blipFill>
          <a:blip r:embed="rId3"/>
          <a:stretch/>
        </p:blipFill>
        <p:spPr>
          <a:xfrm>
            <a:off x="4937760" y="82440"/>
            <a:ext cx="6216840" cy="6216840"/>
          </a:xfrm>
          <a:prstGeom prst="rect">
            <a:avLst/>
          </a:prstGeom>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167"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168"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1979 – First World Climate Conference (Geneva) </a:t>
            </a:r>
            <a:endParaRPr lang="en-US" sz="2200" b="0" strike="noStrike" spc="-1">
              <a:latin typeface="Arial"/>
            </a:endParaRPr>
          </a:p>
        </p:txBody>
      </p:sp>
      <p:sp>
        <p:nvSpPr>
          <p:cNvPr id="169"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First major meeting on climate change</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Initiated by the World Meteorological Organization (WMO)</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Scientific gathering explored how climate change might affect human activities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Led to the creation of the Intergovernmental Panel on Climate Change (IPCC)</a:t>
            </a:r>
            <a:endParaRPr lang="en-US" sz="1800" b="0" strike="noStrike" spc="-1">
              <a:latin typeface="Arial"/>
            </a:endParaRPr>
          </a:p>
          <a:p>
            <a:pPr>
              <a:lnSpc>
                <a:spcPct val="100000"/>
              </a:lnSpc>
              <a:spcBef>
                <a:spcPts val="360"/>
              </a:spcBef>
            </a:pP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Urged governments “</a:t>
            </a:r>
            <a:r>
              <a:rPr lang="en-US" sz="1800" b="0" i="1" strike="noStrike" spc="-1">
                <a:solidFill>
                  <a:srgbClr val="000000"/>
                </a:solidFill>
                <a:latin typeface="DejaVu Sans"/>
                <a:ea typeface="DejaVu Sans"/>
              </a:rPr>
              <a:t>to foresee and prevent potential man-made changes in climate that might be adverse to the well-being of humanity</a:t>
            </a:r>
            <a:r>
              <a:rPr lang="en-US" sz="1800" b="0" strike="noStrike" spc="-1">
                <a:solidFill>
                  <a:srgbClr val="000000"/>
                </a:solidFill>
                <a:latin typeface="DejaVu Sans"/>
                <a:ea typeface="DejaVu Sans"/>
              </a:rPr>
              <a:t>”</a:t>
            </a:r>
            <a:endParaRPr lang="en-US" sz="1800" b="0" strike="noStrike" spc="-1">
              <a:latin typeface="Arial"/>
            </a:endParaRPr>
          </a:p>
        </p:txBody>
      </p:sp>
      <p:sp>
        <p:nvSpPr>
          <p:cNvPr id="170" name="CustomShape 5"/>
          <p:cNvSpPr/>
          <p:nvPr/>
        </p:nvSpPr>
        <p:spPr>
          <a:xfrm>
            <a:off x="277920" y="6311160"/>
            <a:ext cx="1088532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https://unfccc.int/cop3/fccc/climate/fact17.htm</a:t>
            </a:r>
            <a:endParaRPr lang="en-US" sz="900" b="0" strike="noStrike" spc="-1">
              <a:latin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172"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173"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1988 – IPCC (Intergovernmental Panel on Climate Change)</a:t>
            </a:r>
            <a:endParaRPr lang="en-US" sz="2200" b="0" strike="noStrike" spc="-1">
              <a:latin typeface="Arial"/>
            </a:endParaRPr>
          </a:p>
        </p:txBody>
      </p:sp>
      <p:sp>
        <p:nvSpPr>
          <p:cNvPr id="174"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Intergovernmental body of the United Nations </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Task: </a:t>
            </a:r>
            <a:r>
              <a:rPr lang="en-US" sz="1800" b="0" i="1" strike="noStrike" spc="-1">
                <a:solidFill>
                  <a:srgbClr val="000000"/>
                </a:solidFill>
                <a:latin typeface="DejaVu Sans"/>
                <a:ea typeface="DejaVu Sans"/>
              </a:rPr>
              <a:t>“Provide policymakers with regular assessments of the scientific basis of climate change, its impacts and future risks, and options for adaptation and mitigation”</a:t>
            </a:r>
            <a:endParaRPr lang="en-US" sz="1800" b="0" strike="noStrike" spc="-1">
              <a:latin typeface="Arial"/>
            </a:endParaRPr>
          </a:p>
          <a:p>
            <a:pPr>
              <a:lnSpc>
                <a:spcPct val="100000"/>
              </a:lnSpc>
              <a:spcBef>
                <a:spcPts val="360"/>
              </a:spcBef>
            </a:pPr>
            <a:r>
              <a:rPr lang="en-US" sz="1800" b="0" strike="noStrike" spc="-1">
                <a:solidFill>
                  <a:srgbClr val="FFFFFF"/>
                </a:solidFill>
                <a:highlight>
                  <a:srgbClr val="FFFFFF"/>
                </a:highlight>
                <a:latin typeface="DejaVu Sans"/>
                <a:ea typeface="DejaVu Sans"/>
              </a:rPr>
              <a:t>IPCC assessments:</a:t>
            </a:r>
            <a:endParaRPr lang="en-US" sz="1800" b="0" strike="noStrike" spc="-1">
              <a:latin typeface="Arial"/>
            </a:endParaRPr>
          </a:p>
          <a:p>
            <a:pPr>
              <a:lnSpc>
                <a:spcPct val="100000"/>
              </a:lnSpc>
              <a:spcBef>
                <a:spcPts val="360"/>
              </a:spcBef>
            </a:pPr>
            <a:r>
              <a:rPr lang="en-US" sz="1800" b="0" i="1" strike="noStrike" spc="-1">
                <a:solidFill>
                  <a:srgbClr val="FFFFFF"/>
                </a:solidFill>
                <a:highlight>
                  <a:srgbClr val="FFFFFF"/>
                </a:highlight>
                <a:latin typeface="DejaVu Sans"/>
                <a:ea typeface="DejaVu Sans"/>
              </a:rPr>
              <a:t>	provide a scientific basis for governments to develop climate related policies</a:t>
            </a:r>
            <a:endParaRPr lang="en-US" sz="1800" b="0" strike="noStrike" spc="-1">
              <a:latin typeface="Arial"/>
            </a:endParaRPr>
          </a:p>
          <a:p>
            <a:pPr>
              <a:lnSpc>
                <a:spcPct val="100000"/>
              </a:lnSpc>
              <a:spcBef>
                <a:spcPts val="360"/>
              </a:spcBef>
            </a:pPr>
            <a:r>
              <a:rPr lang="en-US" sz="1800" b="0" i="1" strike="noStrike" spc="-1">
                <a:solidFill>
                  <a:srgbClr val="FFFFFF"/>
                </a:solidFill>
                <a:highlight>
                  <a:srgbClr val="FFFFFF"/>
                </a:highlight>
                <a:latin typeface="DejaVu Sans"/>
                <a:ea typeface="DejaVu Sans"/>
              </a:rPr>
              <a:t>	are policy-relevant but not policy prescriptive: they may present projections of future climate change based on different scenarios and the risks that climate change poses and discuss the implications of response options, but they do not tell policymakers what actions to take.</a:t>
            </a:r>
            <a:endParaRPr lang="en-US" sz="1800" b="0" strike="noStrike" spc="-1">
              <a:latin typeface="Arial"/>
            </a:endParaRPr>
          </a:p>
          <a:p>
            <a:pPr>
              <a:lnSpc>
                <a:spcPct val="100000"/>
              </a:lnSpc>
              <a:spcBef>
                <a:spcPts val="360"/>
              </a:spcBef>
            </a:pPr>
            <a:r>
              <a:rPr lang="en-US" sz="1800" b="0" i="1" strike="noStrike" spc="-1">
                <a:solidFill>
                  <a:srgbClr val="FFFFFF"/>
                </a:solidFill>
                <a:highlight>
                  <a:srgbClr val="FFFFFF"/>
                </a:highlight>
                <a:latin typeface="DejaVu Sans"/>
                <a:ea typeface="DejaVu Sans"/>
              </a:rPr>
              <a:t>A	</a:t>
            </a:r>
            <a:endParaRPr lang="en-US" sz="1800" b="0" strike="noStrike" spc="-1">
              <a:latin typeface="Arial"/>
            </a:endParaRPr>
          </a:p>
          <a:p>
            <a:pPr>
              <a:lnSpc>
                <a:spcPct val="100000"/>
              </a:lnSpc>
              <a:spcBef>
                <a:spcPts val="360"/>
              </a:spcBef>
            </a:pPr>
            <a:r>
              <a:rPr lang="en-US" sz="1800" b="0" i="1" strike="noStrike" spc="-1">
                <a:solidFill>
                  <a:srgbClr val="FFFFFF"/>
                </a:solidFill>
                <a:highlight>
                  <a:srgbClr val="FFFFFF"/>
                </a:highlight>
                <a:latin typeface="DejaVu Sans"/>
                <a:ea typeface="DejaVu Sans"/>
              </a:rPr>
              <a:t>re written by hundreds of leading scientists who volunteer their time and expertise as Coordinating Lead Authors and Lead Authors of the reports. They enlist hundreds of other experts as Contributing Authors to provide complementary expertise in specific areas</a:t>
            </a:r>
            <a:endParaRPr lang="en-US" sz="1800" b="0" strike="noStrike" spc="-1">
              <a:latin typeface="Arial"/>
            </a:endParaRPr>
          </a:p>
        </p:txBody>
      </p:sp>
      <p:sp>
        <p:nvSpPr>
          <p:cNvPr id="175" name="CustomShape 5"/>
          <p:cNvSpPr/>
          <p:nvPr/>
        </p:nvSpPr>
        <p:spPr>
          <a:xfrm>
            <a:off x="277920" y="6311160"/>
            <a:ext cx="1088532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IPCC (2022) – https://www.ipcc.ch/about/</a:t>
            </a:r>
            <a:endParaRPr lang="en-US" sz="900" b="0" strike="noStrike" spc="-1">
              <a:latin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177"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178"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1988 – IPCC (Intergovernmental Panel on Climate Change)</a:t>
            </a:r>
            <a:endParaRPr lang="en-US" sz="2200" b="0" strike="noStrike" spc="-1">
              <a:latin typeface="Arial"/>
            </a:endParaRPr>
          </a:p>
        </p:txBody>
      </p:sp>
      <p:sp>
        <p:nvSpPr>
          <p:cNvPr id="179"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Intergovernmental body of the United Nations </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Task: </a:t>
            </a:r>
            <a:r>
              <a:rPr lang="en-US" sz="1800" b="0" i="1" strike="noStrike" spc="-1">
                <a:solidFill>
                  <a:srgbClr val="000000"/>
                </a:solidFill>
                <a:latin typeface="DejaVu Sans"/>
                <a:ea typeface="DejaVu Sans"/>
              </a:rPr>
              <a:t>“Provide policymakers with regular assessments of the scientific basis of climate change, its impacts and future risks, and options for adaptation and mitigation”</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IPCC assessments:</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0" i="1" strike="noStrike" spc="-1">
                <a:solidFill>
                  <a:srgbClr val="000000"/>
                </a:solidFill>
                <a:latin typeface="DejaVu Sans"/>
                <a:ea typeface="DejaVu Sans"/>
              </a:rPr>
              <a:t>provide a scientific basis for governments to develop climate related policies</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0" i="1" strike="noStrike" spc="-1">
                <a:solidFill>
                  <a:srgbClr val="000000"/>
                </a:solidFill>
                <a:latin typeface="DejaVu Sans"/>
                <a:ea typeface="DejaVu Sans"/>
              </a:rPr>
              <a:t>are policy-relevant but not policy prescriptive: they may present projections of future climate change based on different scenarios and the risks that climate change poses and discuss the implications of response options, but they do not tell policymakers what actions to take.</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0" i="1" strike="noStrike" spc="-1">
                <a:solidFill>
                  <a:srgbClr val="000000"/>
                </a:solidFill>
                <a:latin typeface="DejaVu Sans"/>
                <a:ea typeface="DejaVu Sans"/>
              </a:rPr>
              <a:t>are written by hundreds of leading scientists who volunteer their time and expertise as Coordinating Lead Authors and Lead Authors of the reports. They enlist hundreds of other experts as Contributing Authors to provide complementary expertise in specific areas</a:t>
            </a:r>
            <a:endParaRPr lang="en-US" sz="1800" b="0" strike="noStrike" spc="-1">
              <a:latin typeface="Arial"/>
            </a:endParaRPr>
          </a:p>
        </p:txBody>
      </p:sp>
      <p:sp>
        <p:nvSpPr>
          <p:cNvPr id="180" name="CustomShape 5"/>
          <p:cNvSpPr/>
          <p:nvPr/>
        </p:nvSpPr>
        <p:spPr>
          <a:xfrm>
            <a:off x="277920" y="6311160"/>
            <a:ext cx="1088532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IPCC (2022) – https://www.ipcc.ch/about/</a:t>
            </a:r>
            <a:endParaRPr lang="en-US" sz="900" b="0" strike="noStrike" spc="-1">
              <a:latin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182"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183"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1997 – Kyoto Protocol </a:t>
            </a:r>
            <a:endParaRPr lang="en-US" sz="2200" b="0" strike="noStrike" spc="-1">
              <a:latin typeface="Arial"/>
            </a:endParaRPr>
          </a:p>
        </p:txBody>
      </p:sp>
      <p:sp>
        <p:nvSpPr>
          <p:cNvPr id="184"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Commitment to reduce GHG emissions and concentration in the atmosphere to “</a:t>
            </a:r>
            <a:r>
              <a:rPr lang="en-US" sz="1800" b="0" i="1" strike="noStrike" spc="-1">
                <a:solidFill>
                  <a:srgbClr val="000000"/>
                </a:solidFill>
                <a:latin typeface="DejaVu Sans"/>
                <a:ea typeface="DejaVu Sans"/>
              </a:rPr>
              <a:t>a level that would prevent dangerous anthropogenic interference with the climate system</a:t>
            </a:r>
            <a:r>
              <a:rPr lang="en-US" sz="1800" b="0" strike="noStrike" spc="-1">
                <a:solidFill>
                  <a:srgbClr val="000000"/>
                </a:solidFill>
                <a:latin typeface="DejaVu Sans"/>
                <a:ea typeface="DejaVu Sans"/>
              </a:rPr>
              <a:t>”</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Recognizing that global warming occurs and that human-made GHG emissions are driving it</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Developed nations pledge to reduce “overall emissions of such gases by at least 5 per cent below 1990 levels in the commitment period 2008 to 2012”.</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Entered into force on 16 February 2005</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However </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	→ USA, Australia and other countries refused to ratify the agreement</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	→ Canada withdrew from the Kyoto Protocol in 2012</a:t>
            </a:r>
            <a:endParaRPr lang="en-US" sz="1800" b="0" strike="noStrike" spc="-1">
              <a:latin typeface="Arial"/>
            </a:endParaRPr>
          </a:p>
        </p:txBody>
      </p:sp>
      <p:sp>
        <p:nvSpPr>
          <p:cNvPr id="185"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(1997) – Kyoto Protocol – https://en.wikisource.org/wiki/Kyoto_Protocol</a:t>
            </a:r>
            <a:endParaRPr lang="en-US" sz="900" b="0" strike="noStrike" spc="-1">
              <a:latin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187"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188"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1997 – Kyoto Protocol </a:t>
            </a:r>
            <a:endParaRPr lang="en-US" sz="2200" b="0" strike="noStrike" spc="-1">
              <a:latin typeface="Arial"/>
            </a:endParaRPr>
          </a:p>
        </p:txBody>
      </p:sp>
      <p:sp>
        <p:nvSpPr>
          <p:cNvPr id="189"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Commitment to reduce GHG emissions and concentration in the atmosphere to “</a:t>
            </a:r>
            <a:r>
              <a:rPr lang="en-US" sz="1800" b="0" i="1" strike="noStrike" spc="-1">
                <a:solidFill>
                  <a:srgbClr val="000000"/>
                </a:solidFill>
                <a:latin typeface="DejaVu Sans"/>
                <a:ea typeface="DejaVu Sans"/>
              </a:rPr>
              <a:t>a level that would prevent dangerous anthropogenic interference with the climate system</a:t>
            </a:r>
            <a:r>
              <a:rPr lang="en-US" sz="1800" b="0" strike="noStrike" spc="-1">
                <a:solidFill>
                  <a:srgbClr val="000000"/>
                </a:solidFill>
                <a:latin typeface="DejaVu Sans"/>
                <a:ea typeface="DejaVu Sans"/>
              </a:rPr>
              <a:t>”</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Recognizing that global warming occurs and that human-made GHG emissions are driving it</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Developed nations pledge to reduce “overall emissions of such gases by at least 5 per cent below 1990 levels in the commitment period 2008 to 2012”.</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Entered into force on 16 February 2005</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However </a:t>
            </a: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 USA, Australia and other countries refused to ratify the agreement</a:t>
            </a: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 Canada withdrew from the Kyoto Protocol in 2012</a:t>
            </a:r>
            <a:endParaRPr lang="en-US" sz="1800" b="0" strike="noStrike" spc="-1">
              <a:latin typeface="Arial"/>
            </a:endParaRPr>
          </a:p>
        </p:txBody>
      </p:sp>
      <p:sp>
        <p:nvSpPr>
          <p:cNvPr id="190"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(1997) – Kyoto Protocol – https://en.wikisource.org/wiki/Kyoto_Protocol</a:t>
            </a:r>
            <a:endParaRPr lang="en-US" sz="900" b="0" strike="noStrike" spc="-1">
              <a:latin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192"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193"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1997 – Kyoto Protocol </a:t>
            </a:r>
            <a:endParaRPr lang="en-US" sz="2200" b="0" strike="noStrike" spc="-1">
              <a:latin typeface="Arial"/>
            </a:endParaRPr>
          </a:p>
        </p:txBody>
      </p:sp>
      <p:sp>
        <p:nvSpPr>
          <p:cNvPr id="194" name="CustomShape 4"/>
          <p:cNvSpPr/>
          <p:nvPr/>
        </p:nvSpPr>
        <p:spPr>
          <a:xfrm>
            <a:off x="277920" y="6311160"/>
            <a:ext cx="1088532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Enescot – https://commons.wikimedia.org/wiki/File:Kyoto_Parties_with_first_period_(2008-2012)_greenhouse_gas_emissions_limitations_targets_and_the_percentage_change_in_their_carbon_dioxide _emissions_from_fuel_combustion_between_1990_and_2009.png – </a:t>
            </a:r>
            <a:r>
              <a:rPr lang="en-US" sz="900" b="0" u="sng" strike="noStrike" spc="-1">
                <a:solidFill>
                  <a:srgbClr val="0000FF"/>
                </a:solidFill>
                <a:uFillTx/>
                <a:latin typeface="Roboto"/>
                <a:ea typeface="Roboto"/>
                <a:hlinkClick r:id="rId2"/>
              </a:rPr>
              <a:t>CC BY-SA 3.0</a:t>
            </a:r>
            <a:r>
              <a:rPr lang="en-US" sz="900" b="0" strike="noStrike" spc="-1">
                <a:solidFill>
                  <a:srgbClr val="A6A6A6"/>
                </a:solidFill>
                <a:latin typeface="Roboto"/>
                <a:ea typeface="Roboto"/>
              </a:rPr>
              <a:t>.</a:t>
            </a:r>
            <a:endParaRPr lang="en-US" sz="900" b="0" strike="noStrike" spc="-1">
              <a:latin typeface="Arial"/>
            </a:endParaRPr>
          </a:p>
        </p:txBody>
      </p:sp>
      <p:pic>
        <p:nvPicPr>
          <p:cNvPr id="195" name="Grafik 194"/>
          <p:cNvPicPr/>
          <p:nvPr/>
        </p:nvPicPr>
        <p:blipFill>
          <a:blip r:embed="rId3"/>
          <a:stretch/>
        </p:blipFill>
        <p:spPr>
          <a:xfrm>
            <a:off x="4944960" y="105480"/>
            <a:ext cx="6399720" cy="6019920"/>
          </a:xfrm>
          <a:prstGeom prst="rect">
            <a:avLst/>
          </a:prstGeom>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197"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198"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2009 – Copenhagen Accord</a:t>
            </a:r>
            <a:endParaRPr lang="en-US" sz="2200" b="0" strike="noStrike" spc="-1">
              <a:latin typeface="Arial"/>
            </a:endParaRPr>
          </a:p>
        </p:txBody>
      </p:sp>
      <p:sp>
        <p:nvSpPr>
          <p:cNvPr id="199"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Drafted by only 5 countries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Not legally binding</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No real targets</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Content:</a:t>
            </a:r>
            <a:endParaRPr lang="en-US" sz="1800" b="0" strike="noStrike" spc="-1">
              <a:latin typeface="Arial"/>
            </a:endParaRPr>
          </a:p>
          <a:p>
            <a:pPr>
              <a:lnSpc>
                <a:spcPct val="100000"/>
              </a:lnSpc>
              <a:spcBef>
                <a:spcPts val="360"/>
              </a:spcBef>
            </a:pPr>
            <a:r>
              <a:rPr lang="en-US" sz="1800" b="1" strike="noStrike" spc="-1">
                <a:solidFill>
                  <a:srgbClr val="FFFFFF"/>
                </a:solidFill>
                <a:latin typeface="DejaVu Sans"/>
                <a:ea typeface="DejaVu Sans"/>
              </a:rPr>
              <a:t>Endorses</a:t>
            </a:r>
            <a:r>
              <a:rPr lang="en-US" sz="1800" b="0" strike="noStrike" spc="-1">
                <a:solidFill>
                  <a:srgbClr val="FFFFFF"/>
                </a:solidFill>
                <a:latin typeface="DejaVu Sans"/>
                <a:ea typeface="DejaVu Sans"/>
              </a:rPr>
              <a:t> the continuation of the Kyoto  Protocol</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“We </a:t>
            </a:r>
            <a:r>
              <a:rPr lang="en-US" sz="1800" b="1" i="1" strike="noStrike" spc="-1">
                <a:solidFill>
                  <a:srgbClr val="FFFFFF"/>
                </a:solidFill>
                <a:latin typeface="DejaVu Sans"/>
                <a:ea typeface="DejaVu Sans"/>
              </a:rPr>
              <a:t>emphasise</a:t>
            </a:r>
            <a:r>
              <a:rPr lang="en-US" sz="1800" b="0" i="1" strike="noStrike" spc="-1">
                <a:solidFill>
                  <a:srgbClr val="FFFFFF"/>
                </a:solidFill>
                <a:latin typeface="DejaVu Sans"/>
                <a:ea typeface="DejaVu Sans"/>
              </a:rPr>
              <a:t> </a:t>
            </a:r>
            <a:r>
              <a:rPr lang="en-US" sz="1800" b="1" i="1" strike="noStrike" spc="-1">
                <a:solidFill>
                  <a:srgbClr val="FFFFFF"/>
                </a:solidFill>
                <a:latin typeface="DejaVu Sans"/>
                <a:ea typeface="DejaVu Sans"/>
              </a:rPr>
              <a:t>our strong political will</a:t>
            </a:r>
            <a:r>
              <a:rPr lang="en-US" sz="1800" b="0" i="1" strike="noStrike" spc="-1">
                <a:solidFill>
                  <a:srgbClr val="FFFFFF"/>
                </a:solidFill>
                <a:latin typeface="DejaVu Sans"/>
                <a:ea typeface="DejaVu Sans"/>
              </a:rPr>
              <a:t> to urgently combat climate change in accordance with the principle of common but differentiated responsibilities and respective capabilities”</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“We </a:t>
            </a:r>
            <a:r>
              <a:rPr lang="en-US" sz="1800" b="1" i="1" strike="noStrike" spc="-1">
                <a:solidFill>
                  <a:srgbClr val="FFFFFF"/>
                </a:solidFill>
                <a:latin typeface="DejaVu Sans"/>
                <a:ea typeface="DejaVu Sans"/>
              </a:rPr>
              <a:t>shall</a:t>
            </a:r>
            <a:r>
              <a:rPr lang="en-US" sz="1800" b="0" i="1" strike="noStrike" spc="-1">
                <a:solidFill>
                  <a:srgbClr val="FFFFFF"/>
                </a:solidFill>
                <a:latin typeface="DejaVu Sans"/>
                <a:ea typeface="DejaVu Sans"/>
              </a:rPr>
              <a:t>, </a:t>
            </a:r>
            <a:r>
              <a:rPr lang="en-US" sz="1800" b="1" i="1" strike="noStrike" spc="-1">
                <a:solidFill>
                  <a:srgbClr val="FFFFFF"/>
                </a:solidFill>
                <a:latin typeface="DejaVu Sans"/>
                <a:ea typeface="DejaVu Sans"/>
              </a:rPr>
              <a:t>recognizing</a:t>
            </a:r>
            <a:r>
              <a:rPr lang="en-US" sz="1800" b="0" i="1" strike="noStrike" spc="-1">
                <a:solidFill>
                  <a:srgbClr val="FFFFFF"/>
                </a:solidFill>
                <a:latin typeface="DejaVu Sans"/>
                <a:ea typeface="DejaVu Sans"/>
              </a:rPr>
              <a:t> the scientific view that the increase in global temperature should be below 2 degrees Celsius”</a:t>
            </a:r>
            <a:endParaRPr lang="en-US" sz="1800" b="0" strike="noStrike" spc="-1">
              <a:latin typeface="Arial"/>
            </a:endParaRPr>
          </a:p>
        </p:txBody>
      </p:sp>
      <p:sp>
        <p:nvSpPr>
          <p:cNvPr id="200"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(2009) – Copenhagen Accord – https://unfccc.int/resource/docs/2009/cop15/eng/l07.pdf</a:t>
            </a:r>
            <a:endParaRPr lang="en-US" sz="900" b="0" strike="noStrike" spc="-1">
              <a:latin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02"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03"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2009 – Copenhagen Accord</a:t>
            </a:r>
            <a:endParaRPr lang="en-US" sz="2200" b="0" strike="noStrike" spc="-1">
              <a:latin typeface="Arial"/>
            </a:endParaRPr>
          </a:p>
        </p:txBody>
      </p:sp>
      <p:sp>
        <p:nvSpPr>
          <p:cNvPr id="204"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Drafted by only 5 countries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Not legally binding</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No real targets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Content:</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1" strike="noStrike" spc="-1">
                <a:solidFill>
                  <a:srgbClr val="000000"/>
                </a:solidFill>
                <a:latin typeface="DejaVu Sans"/>
                <a:ea typeface="DejaVu Sans"/>
              </a:rPr>
              <a:t>Endorses</a:t>
            </a:r>
            <a:r>
              <a:rPr lang="en-US" sz="1800" b="0" strike="noStrike" spc="-1">
                <a:solidFill>
                  <a:srgbClr val="000000"/>
                </a:solidFill>
                <a:latin typeface="DejaVu Sans"/>
                <a:ea typeface="DejaVu Sans"/>
              </a:rPr>
              <a:t> the continuation of the Kyoto  Protocol</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“We </a:t>
            </a:r>
            <a:r>
              <a:rPr lang="en-US" sz="1800" b="1" i="1" strike="noStrike" spc="-1">
                <a:solidFill>
                  <a:srgbClr val="FFFFFF"/>
                </a:solidFill>
                <a:latin typeface="DejaVu Sans"/>
                <a:ea typeface="DejaVu Sans"/>
              </a:rPr>
              <a:t>emphasise</a:t>
            </a:r>
            <a:r>
              <a:rPr lang="en-US" sz="1800" b="0" i="1" strike="noStrike" spc="-1">
                <a:solidFill>
                  <a:srgbClr val="FFFFFF"/>
                </a:solidFill>
                <a:latin typeface="DejaVu Sans"/>
                <a:ea typeface="DejaVu Sans"/>
              </a:rPr>
              <a:t> </a:t>
            </a:r>
            <a:r>
              <a:rPr lang="en-US" sz="1800" b="1" i="1" strike="noStrike" spc="-1">
                <a:solidFill>
                  <a:srgbClr val="FFFFFF"/>
                </a:solidFill>
                <a:latin typeface="DejaVu Sans"/>
                <a:ea typeface="DejaVu Sans"/>
              </a:rPr>
              <a:t>our strong political will</a:t>
            </a:r>
            <a:r>
              <a:rPr lang="en-US" sz="1800" b="0" i="1" strike="noStrike" spc="-1">
                <a:solidFill>
                  <a:srgbClr val="FFFFFF"/>
                </a:solidFill>
                <a:latin typeface="DejaVu Sans"/>
                <a:ea typeface="DejaVu Sans"/>
              </a:rPr>
              <a:t> to urgently combat climate change in accordance with the principle of common but differentiated responsibilities and respective capabilities”</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“We </a:t>
            </a:r>
            <a:r>
              <a:rPr lang="en-US" sz="1800" b="1" i="1" strike="noStrike" spc="-1">
                <a:solidFill>
                  <a:srgbClr val="FFFFFF"/>
                </a:solidFill>
                <a:latin typeface="DejaVu Sans"/>
                <a:ea typeface="DejaVu Sans"/>
              </a:rPr>
              <a:t>shall</a:t>
            </a:r>
            <a:r>
              <a:rPr lang="en-US" sz="1800" b="0" i="1" strike="noStrike" spc="-1">
                <a:solidFill>
                  <a:srgbClr val="FFFFFF"/>
                </a:solidFill>
                <a:latin typeface="DejaVu Sans"/>
                <a:ea typeface="DejaVu Sans"/>
              </a:rPr>
              <a:t>, </a:t>
            </a:r>
            <a:r>
              <a:rPr lang="en-US" sz="1800" b="1" i="1" strike="noStrike" spc="-1">
                <a:solidFill>
                  <a:srgbClr val="FFFFFF"/>
                </a:solidFill>
                <a:latin typeface="DejaVu Sans"/>
                <a:ea typeface="DejaVu Sans"/>
              </a:rPr>
              <a:t>recognizing</a:t>
            </a:r>
            <a:r>
              <a:rPr lang="en-US" sz="1800" b="0" i="1" strike="noStrike" spc="-1">
                <a:solidFill>
                  <a:srgbClr val="FFFFFF"/>
                </a:solidFill>
                <a:latin typeface="DejaVu Sans"/>
                <a:ea typeface="DejaVu Sans"/>
              </a:rPr>
              <a:t> the scientific view that the increase in global temperature should be below 2 degrees Celsius”</a:t>
            </a:r>
            <a:endParaRPr lang="en-US" sz="1800" b="0" strike="noStrike" spc="-1">
              <a:latin typeface="Arial"/>
            </a:endParaRPr>
          </a:p>
        </p:txBody>
      </p:sp>
      <p:sp>
        <p:nvSpPr>
          <p:cNvPr id="205"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(2009) – Copenhagen Accord – https://unfccc.int/resource/docs/2009/cop15/eng/l07.pdf</a:t>
            </a:r>
            <a:endParaRPr lang="en-US" sz="900" b="0" strike="noStrike" spc="-1">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E02 – Household Waste</a:t>
            </a:r>
            <a:endParaRPr lang="en-US" sz="2400" b="0" strike="noStrike" spc="-1">
              <a:latin typeface="Arial"/>
            </a:endParaRPr>
          </a:p>
        </p:txBody>
      </p:sp>
      <p:sp>
        <p:nvSpPr>
          <p:cNvPr id="105" name="CustomShape 2"/>
          <p:cNvSpPr/>
          <p:nvPr/>
        </p:nvSpPr>
        <p:spPr>
          <a:xfrm>
            <a:off x="432720" y="1148040"/>
            <a:ext cx="10347120" cy="487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dirty="0">
                <a:solidFill>
                  <a:srgbClr val="666666"/>
                </a:solidFill>
                <a:latin typeface="DejaVu Sans"/>
                <a:ea typeface="DejaVu Sans"/>
              </a:rPr>
              <a:t>Results </a:t>
            </a:r>
            <a:r>
              <a:rPr lang="en-US" sz="2200" b="1" strike="noStrike" spc="-1" dirty="0">
                <a:solidFill>
                  <a:srgbClr val="666666"/>
                </a:solidFill>
                <a:highlight>
                  <a:srgbClr val="FF0000"/>
                </a:highlight>
                <a:latin typeface="DejaVu Sans"/>
                <a:ea typeface="DejaVu Sans"/>
              </a:rPr>
              <a:t>ADD IN RESULTS</a:t>
            </a:r>
            <a:endParaRPr lang="en-US" sz="2200" b="0" strike="noStrike" spc="-1" dirty="0">
              <a:highlight>
                <a:srgbClr val="FF0000"/>
              </a:highlight>
              <a:latin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07"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08"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2009 – Copenhagen Accord</a:t>
            </a:r>
            <a:endParaRPr lang="en-US" sz="2200" b="0" strike="noStrike" spc="-1">
              <a:latin typeface="Arial"/>
            </a:endParaRPr>
          </a:p>
        </p:txBody>
      </p:sp>
      <p:sp>
        <p:nvSpPr>
          <p:cNvPr id="209"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Drafted by only 5 countries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Not legally binding</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No real targets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Content:</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1" strike="noStrike" spc="-1">
                <a:solidFill>
                  <a:srgbClr val="000000"/>
                </a:solidFill>
                <a:latin typeface="DejaVu Sans"/>
                <a:ea typeface="DejaVu Sans"/>
              </a:rPr>
              <a:t>Endorses</a:t>
            </a:r>
            <a:r>
              <a:rPr lang="en-US" sz="1800" b="0" strike="noStrike" spc="-1">
                <a:solidFill>
                  <a:srgbClr val="000000"/>
                </a:solidFill>
                <a:latin typeface="DejaVu Sans"/>
                <a:ea typeface="DejaVu Sans"/>
              </a:rPr>
              <a:t> the continuation of the Kyoto  Protocol</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0" i="1" strike="noStrike" spc="-1">
                <a:solidFill>
                  <a:srgbClr val="000000"/>
                </a:solidFill>
                <a:latin typeface="DejaVu Sans"/>
                <a:ea typeface="DejaVu Sans"/>
              </a:rPr>
              <a:t>“We </a:t>
            </a:r>
            <a:r>
              <a:rPr lang="en-US" sz="1800" b="1" i="1" strike="noStrike" spc="-1">
                <a:solidFill>
                  <a:srgbClr val="000000"/>
                </a:solidFill>
                <a:latin typeface="DejaVu Sans"/>
                <a:ea typeface="DejaVu Sans"/>
              </a:rPr>
              <a:t>emphasise</a:t>
            </a:r>
            <a:r>
              <a:rPr lang="en-US" sz="1800" b="0" i="1" strike="noStrike" spc="-1">
                <a:solidFill>
                  <a:srgbClr val="000000"/>
                </a:solidFill>
                <a:latin typeface="DejaVu Sans"/>
                <a:ea typeface="DejaVu Sans"/>
              </a:rPr>
              <a:t> </a:t>
            </a:r>
            <a:r>
              <a:rPr lang="en-US" sz="1800" b="1" i="1" strike="noStrike" spc="-1">
                <a:solidFill>
                  <a:srgbClr val="000000"/>
                </a:solidFill>
                <a:latin typeface="DejaVu Sans"/>
                <a:ea typeface="DejaVu Sans"/>
              </a:rPr>
              <a:t>our strong political will</a:t>
            </a:r>
            <a:r>
              <a:rPr lang="en-US" sz="1800" b="0" i="1" strike="noStrike" spc="-1">
                <a:solidFill>
                  <a:srgbClr val="000000"/>
                </a:solidFill>
                <a:latin typeface="DejaVu Sans"/>
                <a:ea typeface="DejaVu Sans"/>
              </a:rPr>
              <a:t> to urgently combat climate change in accordance with the principle of common but differentiated responsibilities and respective capabilities”</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“We </a:t>
            </a:r>
            <a:r>
              <a:rPr lang="en-US" sz="1800" b="1" i="1" strike="noStrike" spc="-1">
                <a:solidFill>
                  <a:srgbClr val="FFFFFF"/>
                </a:solidFill>
                <a:latin typeface="DejaVu Sans"/>
                <a:ea typeface="DejaVu Sans"/>
              </a:rPr>
              <a:t>shall</a:t>
            </a:r>
            <a:r>
              <a:rPr lang="en-US" sz="1800" b="0" i="1" strike="noStrike" spc="-1">
                <a:solidFill>
                  <a:srgbClr val="FFFFFF"/>
                </a:solidFill>
                <a:latin typeface="DejaVu Sans"/>
                <a:ea typeface="DejaVu Sans"/>
              </a:rPr>
              <a:t>, </a:t>
            </a:r>
            <a:r>
              <a:rPr lang="en-US" sz="1800" b="1" i="1" strike="noStrike" spc="-1">
                <a:solidFill>
                  <a:srgbClr val="FFFFFF"/>
                </a:solidFill>
                <a:latin typeface="DejaVu Sans"/>
                <a:ea typeface="DejaVu Sans"/>
              </a:rPr>
              <a:t>recognizing</a:t>
            </a:r>
            <a:r>
              <a:rPr lang="en-US" sz="1800" b="0" i="1" strike="noStrike" spc="-1">
                <a:solidFill>
                  <a:srgbClr val="FFFFFF"/>
                </a:solidFill>
                <a:latin typeface="DejaVu Sans"/>
                <a:ea typeface="DejaVu Sans"/>
              </a:rPr>
              <a:t> the scientific view that the increase in global temperature should be below 2 degrees Celsius”</a:t>
            </a:r>
            <a:endParaRPr lang="en-US" sz="1800" b="0" strike="noStrike" spc="-1">
              <a:latin typeface="Arial"/>
            </a:endParaRPr>
          </a:p>
        </p:txBody>
      </p:sp>
      <p:sp>
        <p:nvSpPr>
          <p:cNvPr id="210"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(2009) – Copenhagen Accord – https://unfccc.int/resource/docs/2009/cop15/eng/l07.pdf</a:t>
            </a:r>
            <a:endParaRPr lang="en-US" sz="900" b="0" strike="noStrike" spc="-1">
              <a:latin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12"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13"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2009 – Copenhagen Accord</a:t>
            </a:r>
            <a:endParaRPr lang="en-US" sz="2200" b="0" strike="noStrike" spc="-1">
              <a:latin typeface="Arial"/>
            </a:endParaRPr>
          </a:p>
        </p:txBody>
      </p:sp>
      <p:sp>
        <p:nvSpPr>
          <p:cNvPr id="214"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Drafted by only 5 countries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Not legally binding</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No real targets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Content:</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1" strike="noStrike" spc="-1">
                <a:solidFill>
                  <a:srgbClr val="000000"/>
                </a:solidFill>
                <a:latin typeface="DejaVu Sans"/>
                <a:ea typeface="DejaVu Sans"/>
              </a:rPr>
              <a:t>Endorses</a:t>
            </a:r>
            <a:r>
              <a:rPr lang="en-US" sz="1800" b="0" strike="noStrike" spc="-1">
                <a:solidFill>
                  <a:srgbClr val="000000"/>
                </a:solidFill>
                <a:latin typeface="DejaVu Sans"/>
                <a:ea typeface="DejaVu Sans"/>
              </a:rPr>
              <a:t> the continuation of the Kyoto  Protocol</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0" i="1" strike="noStrike" spc="-1">
                <a:solidFill>
                  <a:srgbClr val="000000"/>
                </a:solidFill>
                <a:latin typeface="DejaVu Sans"/>
                <a:ea typeface="DejaVu Sans"/>
              </a:rPr>
              <a:t>“We </a:t>
            </a:r>
            <a:r>
              <a:rPr lang="en-US" sz="1800" b="1" i="1" strike="noStrike" spc="-1">
                <a:solidFill>
                  <a:srgbClr val="000000"/>
                </a:solidFill>
                <a:latin typeface="DejaVu Sans"/>
                <a:ea typeface="DejaVu Sans"/>
              </a:rPr>
              <a:t>emphasise</a:t>
            </a:r>
            <a:r>
              <a:rPr lang="en-US" sz="1800" b="0" i="1" strike="noStrike" spc="-1">
                <a:solidFill>
                  <a:srgbClr val="000000"/>
                </a:solidFill>
                <a:latin typeface="DejaVu Sans"/>
                <a:ea typeface="DejaVu Sans"/>
              </a:rPr>
              <a:t> </a:t>
            </a:r>
            <a:r>
              <a:rPr lang="en-US" sz="1800" b="1" i="1" strike="noStrike" spc="-1">
                <a:solidFill>
                  <a:srgbClr val="000000"/>
                </a:solidFill>
                <a:latin typeface="DejaVu Sans"/>
                <a:ea typeface="DejaVu Sans"/>
              </a:rPr>
              <a:t>our strong political will</a:t>
            </a:r>
            <a:r>
              <a:rPr lang="en-US" sz="1800" b="0" i="1" strike="noStrike" spc="-1">
                <a:solidFill>
                  <a:srgbClr val="000000"/>
                </a:solidFill>
                <a:latin typeface="DejaVu Sans"/>
                <a:ea typeface="DejaVu Sans"/>
              </a:rPr>
              <a:t> to urgently combat climate change in accordance with the principle of common but differentiated responsibilities and respective capabilities”</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0" i="1" strike="noStrike" spc="-1">
                <a:solidFill>
                  <a:srgbClr val="000000"/>
                </a:solidFill>
                <a:latin typeface="DejaVu Sans"/>
                <a:ea typeface="DejaVu Sans"/>
              </a:rPr>
              <a:t>“We </a:t>
            </a:r>
            <a:r>
              <a:rPr lang="en-US" sz="1800" b="1" i="1" strike="noStrike" spc="-1">
                <a:solidFill>
                  <a:srgbClr val="000000"/>
                </a:solidFill>
                <a:latin typeface="DejaVu Sans"/>
                <a:ea typeface="DejaVu Sans"/>
              </a:rPr>
              <a:t>shall</a:t>
            </a:r>
            <a:r>
              <a:rPr lang="en-US" sz="1800" b="0" i="1" strike="noStrike" spc="-1">
                <a:solidFill>
                  <a:srgbClr val="000000"/>
                </a:solidFill>
                <a:latin typeface="DejaVu Sans"/>
                <a:ea typeface="DejaVu Sans"/>
              </a:rPr>
              <a:t>, </a:t>
            </a:r>
            <a:r>
              <a:rPr lang="en-US" sz="1800" b="1" i="1" strike="noStrike" spc="-1">
                <a:solidFill>
                  <a:srgbClr val="000000"/>
                </a:solidFill>
                <a:latin typeface="DejaVu Sans"/>
                <a:ea typeface="DejaVu Sans"/>
              </a:rPr>
              <a:t>recognizing</a:t>
            </a:r>
            <a:r>
              <a:rPr lang="en-US" sz="1800" b="0" i="1" strike="noStrike" spc="-1">
                <a:solidFill>
                  <a:srgbClr val="000000"/>
                </a:solidFill>
                <a:latin typeface="DejaVu Sans"/>
                <a:ea typeface="DejaVu Sans"/>
              </a:rPr>
              <a:t> the scientific view that the increase in global temperature should be below 2 degrees Celsius”</a:t>
            </a:r>
            <a:endParaRPr lang="en-US" sz="1800" b="0" strike="noStrike" spc="-1">
              <a:latin typeface="Arial"/>
            </a:endParaRPr>
          </a:p>
        </p:txBody>
      </p:sp>
      <p:sp>
        <p:nvSpPr>
          <p:cNvPr id="215"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(2009) – Copenhagen Accord – https://unfccc.int/resource/docs/2009/cop15/eng/l07.pdf</a:t>
            </a:r>
            <a:endParaRPr lang="en-US" sz="900" b="0" strike="noStrike" spc="-1">
              <a:latin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17"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18"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2015 – Paris Agreement</a:t>
            </a:r>
            <a:endParaRPr lang="en-US" sz="2200" b="0" strike="noStrike" spc="-1">
              <a:latin typeface="Arial"/>
            </a:endParaRPr>
          </a:p>
        </p:txBody>
      </p:sp>
      <p:sp>
        <p:nvSpPr>
          <p:cNvPr id="219"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Reach global peaking of greenhouse gas emissions </a:t>
            </a:r>
            <a:r>
              <a:rPr lang="en-US" sz="1800" b="1" i="1" strike="noStrike" spc="-1">
                <a:solidFill>
                  <a:srgbClr val="000000"/>
                </a:solidFill>
                <a:latin typeface="DejaVu Sans"/>
                <a:ea typeface="DejaVu Sans"/>
              </a:rPr>
              <a:t>as soon as possible</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Holding the increase in the global average temperature </a:t>
            </a:r>
            <a:r>
              <a:rPr lang="en-US" sz="1800" b="1" i="1" strike="noStrike" spc="-1">
                <a:solidFill>
                  <a:srgbClr val="FFFFFF"/>
                </a:solidFill>
                <a:latin typeface="DejaVu Sans"/>
                <a:ea typeface="DejaVu Sans"/>
              </a:rPr>
              <a:t>to well below 2°C</a:t>
            </a:r>
            <a:r>
              <a:rPr lang="en-US" sz="1800" b="0" i="1" strike="noStrike" spc="-1">
                <a:solidFill>
                  <a:srgbClr val="FFFFFF"/>
                </a:solidFill>
                <a:latin typeface="DejaVu Sans"/>
                <a:ea typeface="DejaVu Sans"/>
              </a:rPr>
              <a:t> above pre-industrial levels </a:t>
            </a:r>
            <a:endParaRPr lang="en-US" sz="1800" b="0" strike="noStrike" spc="-1">
              <a:latin typeface="Arial"/>
            </a:endParaRPr>
          </a:p>
          <a:p>
            <a:pPr>
              <a:lnSpc>
                <a:spcPct val="100000"/>
              </a:lnSpc>
              <a:spcBef>
                <a:spcPts val="360"/>
              </a:spcBef>
            </a:pPr>
            <a:r>
              <a:rPr lang="en-US" sz="1800" b="1" i="1" strike="noStrike" spc="-1">
                <a:solidFill>
                  <a:srgbClr val="FFFFFF"/>
                </a:solidFill>
                <a:latin typeface="DejaVu Sans"/>
                <a:ea typeface="DejaVu Sans"/>
              </a:rPr>
              <a:t>Pursuing efforts to limit the temperature increase to 1.5°C</a:t>
            </a:r>
            <a:r>
              <a:rPr lang="en-US" sz="1800" b="0" i="1" strike="noStrike" spc="-1">
                <a:solidFill>
                  <a:srgbClr val="FFFFFF"/>
                </a:solidFill>
                <a:latin typeface="DejaVu Sans"/>
                <a:ea typeface="DejaVu Sans"/>
              </a:rPr>
              <a:t> above pre-industrial levels, recognizing that this would significantly reduce the risks and impacts of climate change;</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Increasing the ability to </a:t>
            </a:r>
            <a:r>
              <a:rPr lang="en-US" sz="1800" b="1" i="1" strike="noStrike" spc="-1">
                <a:solidFill>
                  <a:srgbClr val="FFFFFF"/>
                </a:solidFill>
                <a:latin typeface="DejaVu Sans"/>
                <a:ea typeface="DejaVu Sans"/>
              </a:rPr>
              <a:t>adapt to the adverse impacts of climate change and foster climate resilience and low greenhouse gas emissions development</a:t>
            </a:r>
            <a:r>
              <a:rPr lang="en-US" sz="1800" b="0" i="1" strike="noStrike" spc="-1">
                <a:solidFill>
                  <a:srgbClr val="FFFFFF"/>
                </a:solidFill>
                <a:latin typeface="DejaVu Sans"/>
                <a:ea typeface="DejaVu Sans"/>
              </a:rPr>
              <a:t>, in a manner that does not threaten food production; and</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Making</a:t>
            </a:r>
            <a:r>
              <a:rPr lang="en-US" sz="1800" b="1" i="1" strike="noStrike" spc="-1">
                <a:solidFill>
                  <a:srgbClr val="FFFFFF"/>
                </a:solidFill>
                <a:latin typeface="DejaVu Sans"/>
                <a:ea typeface="DejaVu Sans"/>
              </a:rPr>
              <a:t> finance flows</a:t>
            </a:r>
            <a:r>
              <a:rPr lang="en-US" sz="1800" b="0" i="1" strike="noStrike" spc="-1">
                <a:solidFill>
                  <a:srgbClr val="FFFFFF"/>
                </a:solidFill>
                <a:latin typeface="DejaVu Sans"/>
                <a:ea typeface="DejaVu Sans"/>
              </a:rPr>
              <a:t> consistent with a pathway towards low greenhouse gas emissions and climate-resilient development.</a:t>
            </a:r>
            <a:endParaRPr lang="en-US" sz="1800" b="0" strike="noStrike" spc="-1">
              <a:latin typeface="Arial"/>
            </a:endParaRPr>
          </a:p>
        </p:txBody>
      </p:sp>
      <p:sp>
        <p:nvSpPr>
          <p:cNvPr id="220"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(2015) – Paris Agreement – https://unfccc.int/sites/default/files/english_paris_agreement.pdf</a:t>
            </a:r>
            <a:endParaRPr lang="en-US" sz="900" b="0" strike="noStrike" spc="-1">
              <a:latin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22"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23"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2015 – Paris Agreement</a:t>
            </a:r>
            <a:endParaRPr lang="en-US" sz="2200" b="0" strike="noStrike" spc="-1">
              <a:latin typeface="Arial"/>
            </a:endParaRPr>
          </a:p>
        </p:txBody>
      </p:sp>
      <p:sp>
        <p:nvSpPr>
          <p:cNvPr id="224"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Reach global peaking of greenhouse gas emissions </a:t>
            </a:r>
            <a:r>
              <a:rPr lang="en-US" sz="1800" b="1" i="1" strike="noStrike" spc="-1">
                <a:solidFill>
                  <a:srgbClr val="000000"/>
                </a:solidFill>
                <a:latin typeface="DejaVu Sans"/>
                <a:ea typeface="DejaVu Sans"/>
              </a:rPr>
              <a:t>as soon as possible</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Holding the increase in the global average temperature </a:t>
            </a:r>
            <a:r>
              <a:rPr lang="en-US" sz="1800" b="1" i="1" strike="noStrike" spc="-1">
                <a:solidFill>
                  <a:srgbClr val="000000"/>
                </a:solidFill>
                <a:latin typeface="DejaVu Sans"/>
                <a:ea typeface="DejaVu Sans"/>
              </a:rPr>
              <a:t>to well below 2°C</a:t>
            </a:r>
            <a:r>
              <a:rPr lang="en-US" sz="1800" b="0" i="1" strike="noStrike" spc="-1">
                <a:solidFill>
                  <a:srgbClr val="000000"/>
                </a:solidFill>
                <a:latin typeface="DejaVu Sans"/>
                <a:ea typeface="DejaVu Sans"/>
              </a:rPr>
              <a:t> above pre-industrial levels </a:t>
            </a:r>
            <a:endParaRPr lang="en-US" sz="1800" b="0" strike="noStrike" spc="-1">
              <a:latin typeface="Arial"/>
            </a:endParaRPr>
          </a:p>
          <a:p>
            <a:pPr>
              <a:lnSpc>
                <a:spcPct val="100000"/>
              </a:lnSpc>
              <a:spcBef>
                <a:spcPts val="360"/>
              </a:spcBef>
            </a:pPr>
            <a:r>
              <a:rPr lang="en-US" sz="1800" b="1" i="1" strike="noStrike" spc="-1">
                <a:solidFill>
                  <a:srgbClr val="FFFFFF"/>
                </a:solidFill>
                <a:latin typeface="DejaVu Sans"/>
                <a:ea typeface="DejaVu Sans"/>
              </a:rPr>
              <a:t>Pursuing efforts to limit the temperature increase to 1.5°C</a:t>
            </a:r>
            <a:r>
              <a:rPr lang="en-US" sz="1800" b="0" i="1" strike="noStrike" spc="-1">
                <a:solidFill>
                  <a:srgbClr val="FFFFFF"/>
                </a:solidFill>
                <a:latin typeface="DejaVu Sans"/>
                <a:ea typeface="DejaVu Sans"/>
              </a:rPr>
              <a:t> above pre-industrial levels, recognizing that this would significantly reduce the risks and impacts of climate change;</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Increasing the ability to </a:t>
            </a:r>
            <a:r>
              <a:rPr lang="en-US" sz="1800" b="1" i="1" strike="noStrike" spc="-1">
                <a:solidFill>
                  <a:srgbClr val="FFFFFF"/>
                </a:solidFill>
                <a:latin typeface="DejaVu Sans"/>
                <a:ea typeface="DejaVu Sans"/>
              </a:rPr>
              <a:t>adapt to the adverse impacts of climate change and foster climate resilience and low greenhouse gas emissions development</a:t>
            </a:r>
            <a:r>
              <a:rPr lang="en-US" sz="1800" b="0" i="1" strike="noStrike" spc="-1">
                <a:solidFill>
                  <a:srgbClr val="FFFFFF"/>
                </a:solidFill>
                <a:latin typeface="DejaVu Sans"/>
                <a:ea typeface="DejaVu Sans"/>
              </a:rPr>
              <a:t>, in a manner that does not threaten food production; and</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Making</a:t>
            </a:r>
            <a:r>
              <a:rPr lang="en-US" sz="1800" b="1" i="1" strike="noStrike" spc="-1">
                <a:solidFill>
                  <a:srgbClr val="FFFFFF"/>
                </a:solidFill>
                <a:latin typeface="DejaVu Sans"/>
                <a:ea typeface="DejaVu Sans"/>
              </a:rPr>
              <a:t> finance flows</a:t>
            </a:r>
            <a:r>
              <a:rPr lang="en-US" sz="1800" b="0" i="1" strike="noStrike" spc="-1">
                <a:solidFill>
                  <a:srgbClr val="FFFFFF"/>
                </a:solidFill>
                <a:latin typeface="DejaVu Sans"/>
                <a:ea typeface="DejaVu Sans"/>
              </a:rPr>
              <a:t> consistent with a pathway towards low greenhouse gas emissions and climate-resilient development.</a:t>
            </a:r>
            <a:endParaRPr lang="en-US" sz="1800" b="0" strike="noStrike" spc="-1">
              <a:latin typeface="Arial"/>
            </a:endParaRPr>
          </a:p>
        </p:txBody>
      </p:sp>
      <p:sp>
        <p:nvSpPr>
          <p:cNvPr id="225"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(2015) – Paris Agreement – https://unfccc.int/sites/default/files/english_paris_agreement.pdf</a:t>
            </a:r>
            <a:endParaRPr lang="en-US" sz="900" b="0" strike="noStrike" spc="-1">
              <a:latin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27"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28"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2015 – Paris Agreement</a:t>
            </a:r>
            <a:endParaRPr lang="en-US" sz="2200" b="0" strike="noStrike" spc="-1">
              <a:latin typeface="Arial"/>
            </a:endParaRPr>
          </a:p>
        </p:txBody>
      </p:sp>
      <p:sp>
        <p:nvSpPr>
          <p:cNvPr id="229"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Reach global peaking of greenhouse gas emissions </a:t>
            </a:r>
            <a:r>
              <a:rPr lang="en-US" sz="1800" b="1" i="1" strike="noStrike" spc="-1">
                <a:solidFill>
                  <a:srgbClr val="000000"/>
                </a:solidFill>
                <a:latin typeface="DejaVu Sans"/>
                <a:ea typeface="DejaVu Sans"/>
              </a:rPr>
              <a:t>as soon as possible</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Holding the increase in the global average temperature </a:t>
            </a:r>
            <a:r>
              <a:rPr lang="en-US" sz="1800" b="1" i="1" strike="noStrike" spc="-1">
                <a:solidFill>
                  <a:srgbClr val="000000"/>
                </a:solidFill>
                <a:latin typeface="DejaVu Sans"/>
                <a:ea typeface="DejaVu Sans"/>
              </a:rPr>
              <a:t>to well below 2°C</a:t>
            </a:r>
            <a:r>
              <a:rPr lang="en-US" sz="1800" b="0" i="1" strike="noStrike" spc="-1">
                <a:solidFill>
                  <a:srgbClr val="000000"/>
                </a:solidFill>
                <a:latin typeface="DejaVu Sans"/>
                <a:ea typeface="DejaVu Sans"/>
              </a:rPr>
              <a:t> above pre-industrial levels </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1" i="1" strike="noStrike" spc="-1">
                <a:solidFill>
                  <a:srgbClr val="000000"/>
                </a:solidFill>
                <a:latin typeface="DejaVu Sans"/>
                <a:ea typeface="DejaVu Sans"/>
              </a:rPr>
              <a:t>Pursuing efforts to limit the temperature increase to 1.5°C</a:t>
            </a:r>
            <a:r>
              <a:rPr lang="en-US" sz="1800" b="0" i="1" strike="noStrike" spc="-1">
                <a:solidFill>
                  <a:srgbClr val="000000"/>
                </a:solidFill>
                <a:latin typeface="DejaVu Sans"/>
                <a:ea typeface="DejaVu Sans"/>
              </a:rPr>
              <a:t> above pre-industrial levels, recognizing that this would significantly reduce the risks and impacts of climate change;</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Increasing the ability to </a:t>
            </a:r>
            <a:r>
              <a:rPr lang="en-US" sz="1800" b="1" i="1" strike="noStrike" spc="-1">
                <a:solidFill>
                  <a:srgbClr val="FFFFFF"/>
                </a:solidFill>
                <a:latin typeface="DejaVu Sans"/>
                <a:ea typeface="DejaVu Sans"/>
              </a:rPr>
              <a:t>adapt to the adverse impacts of climate change and foster climate resilience and low greenhouse gas emissions development</a:t>
            </a:r>
            <a:r>
              <a:rPr lang="en-US" sz="1800" b="0" i="1" strike="noStrike" spc="-1">
                <a:solidFill>
                  <a:srgbClr val="FFFFFF"/>
                </a:solidFill>
                <a:latin typeface="DejaVu Sans"/>
                <a:ea typeface="DejaVu Sans"/>
              </a:rPr>
              <a:t>, in a manner that does not threaten food production; and</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Making</a:t>
            </a:r>
            <a:r>
              <a:rPr lang="en-US" sz="1800" b="1" i="1" strike="noStrike" spc="-1">
                <a:solidFill>
                  <a:srgbClr val="FFFFFF"/>
                </a:solidFill>
                <a:latin typeface="DejaVu Sans"/>
                <a:ea typeface="DejaVu Sans"/>
              </a:rPr>
              <a:t> finance flows</a:t>
            </a:r>
            <a:r>
              <a:rPr lang="en-US" sz="1800" b="0" i="1" strike="noStrike" spc="-1">
                <a:solidFill>
                  <a:srgbClr val="FFFFFF"/>
                </a:solidFill>
                <a:latin typeface="DejaVu Sans"/>
                <a:ea typeface="DejaVu Sans"/>
              </a:rPr>
              <a:t> consistent with a pathway towards low greenhouse gas emissions and climate-resilient development.</a:t>
            </a:r>
            <a:endParaRPr lang="en-US" sz="1800" b="0" strike="noStrike" spc="-1">
              <a:latin typeface="Arial"/>
            </a:endParaRPr>
          </a:p>
        </p:txBody>
      </p:sp>
      <p:sp>
        <p:nvSpPr>
          <p:cNvPr id="230"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(2015) – Paris Agreement – https://unfccc.int/sites/default/files/english_paris_agreement.pdf</a:t>
            </a:r>
            <a:endParaRPr lang="en-US" sz="900" b="0" strike="noStrike" spc="-1">
              <a:latin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32"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33"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2015 – Paris Agreement</a:t>
            </a:r>
            <a:endParaRPr lang="en-US" sz="2200" b="0" strike="noStrike" spc="-1">
              <a:latin typeface="Arial"/>
            </a:endParaRPr>
          </a:p>
        </p:txBody>
      </p:sp>
      <p:sp>
        <p:nvSpPr>
          <p:cNvPr id="234"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Reach global peaking of greenhouse gas emissions </a:t>
            </a:r>
            <a:r>
              <a:rPr lang="en-US" sz="1800" b="1" i="1" strike="noStrike" spc="-1">
                <a:solidFill>
                  <a:srgbClr val="000000"/>
                </a:solidFill>
                <a:latin typeface="DejaVu Sans"/>
                <a:ea typeface="DejaVu Sans"/>
              </a:rPr>
              <a:t>as soon as possible</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Holding the increase in the global average temperature </a:t>
            </a:r>
            <a:r>
              <a:rPr lang="en-US" sz="1800" b="1" i="1" strike="noStrike" spc="-1">
                <a:solidFill>
                  <a:srgbClr val="000000"/>
                </a:solidFill>
                <a:latin typeface="DejaVu Sans"/>
                <a:ea typeface="DejaVu Sans"/>
              </a:rPr>
              <a:t>to well below 2°C</a:t>
            </a:r>
            <a:r>
              <a:rPr lang="en-US" sz="1800" b="0" i="1" strike="noStrike" spc="-1">
                <a:solidFill>
                  <a:srgbClr val="000000"/>
                </a:solidFill>
                <a:latin typeface="DejaVu Sans"/>
                <a:ea typeface="DejaVu Sans"/>
              </a:rPr>
              <a:t> above pre-industrial levels </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1" i="1" strike="noStrike" spc="-1">
                <a:solidFill>
                  <a:srgbClr val="000000"/>
                </a:solidFill>
                <a:latin typeface="DejaVu Sans"/>
                <a:ea typeface="DejaVu Sans"/>
              </a:rPr>
              <a:t>Pursuing efforts to limit the temperature increase to 1.5°C</a:t>
            </a:r>
            <a:r>
              <a:rPr lang="en-US" sz="1800" b="0" i="1" strike="noStrike" spc="-1">
                <a:solidFill>
                  <a:srgbClr val="000000"/>
                </a:solidFill>
                <a:latin typeface="DejaVu Sans"/>
                <a:ea typeface="DejaVu Sans"/>
              </a:rPr>
              <a:t> above pre-industrial levels, recognizing that this would significantly reduce the risks and impacts of climate change;</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Increasing the ability to </a:t>
            </a:r>
            <a:r>
              <a:rPr lang="en-US" sz="1800" b="1" i="1" strike="noStrike" spc="-1">
                <a:solidFill>
                  <a:srgbClr val="000000"/>
                </a:solidFill>
                <a:latin typeface="DejaVu Sans"/>
                <a:ea typeface="DejaVu Sans"/>
              </a:rPr>
              <a:t>adapt to the adverse impacts of climate change and foster climate resilience and low greenhouse gas emissions development</a:t>
            </a:r>
            <a:r>
              <a:rPr lang="en-US" sz="1800" b="0" i="1" strike="noStrike" spc="-1">
                <a:solidFill>
                  <a:srgbClr val="000000"/>
                </a:solidFill>
                <a:latin typeface="DejaVu Sans"/>
                <a:ea typeface="DejaVu Sans"/>
              </a:rPr>
              <a:t>, in a manner that does not threaten food production; and</a:t>
            </a: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Making</a:t>
            </a:r>
            <a:r>
              <a:rPr lang="en-US" sz="1800" b="1" i="1" strike="noStrike" spc="-1">
                <a:solidFill>
                  <a:srgbClr val="FFFFFF"/>
                </a:solidFill>
                <a:latin typeface="DejaVu Sans"/>
                <a:ea typeface="DejaVu Sans"/>
              </a:rPr>
              <a:t> finance flows</a:t>
            </a:r>
            <a:r>
              <a:rPr lang="en-US" sz="1800" b="0" i="1" strike="noStrike" spc="-1">
                <a:solidFill>
                  <a:srgbClr val="FFFFFF"/>
                </a:solidFill>
                <a:latin typeface="DejaVu Sans"/>
                <a:ea typeface="DejaVu Sans"/>
              </a:rPr>
              <a:t> consistent with a pathway towards low greenhouse gas emissions and climate-resilient development.</a:t>
            </a:r>
            <a:endParaRPr lang="en-US" sz="1800" b="0" strike="noStrike" spc="-1">
              <a:latin typeface="Arial"/>
            </a:endParaRPr>
          </a:p>
        </p:txBody>
      </p:sp>
      <p:sp>
        <p:nvSpPr>
          <p:cNvPr id="235"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(2015) – Paris Agreement – https://unfccc.int/sites/default/files/english_paris_agreement.pdf</a:t>
            </a:r>
            <a:endParaRPr lang="en-US" sz="900" b="0" strike="noStrike" spc="-1">
              <a:latin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37"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38"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2015 – Paris Agreement</a:t>
            </a:r>
            <a:endParaRPr lang="en-US" sz="2200" b="0" strike="noStrike" spc="-1">
              <a:latin typeface="Arial"/>
            </a:endParaRPr>
          </a:p>
        </p:txBody>
      </p:sp>
      <p:sp>
        <p:nvSpPr>
          <p:cNvPr id="239"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Reach global peaking of greenhouse gas emissions </a:t>
            </a:r>
            <a:r>
              <a:rPr lang="en-US" sz="1800" b="1" i="1" strike="noStrike" spc="-1">
                <a:solidFill>
                  <a:srgbClr val="000000"/>
                </a:solidFill>
                <a:latin typeface="DejaVu Sans"/>
                <a:ea typeface="DejaVu Sans"/>
              </a:rPr>
              <a:t>as soon as possible</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Holding the increase in the global average temperature </a:t>
            </a:r>
            <a:r>
              <a:rPr lang="en-US" sz="1800" b="1" i="1" strike="noStrike" spc="-1">
                <a:solidFill>
                  <a:srgbClr val="000000"/>
                </a:solidFill>
                <a:latin typeface="DejaVu Sans"/>
                <a:ea typeface="DejaVu Sans"/>
              </a:rPr>
              <a:t>to well below 2°C</a:t>
            </a:r>
            <a:r>
              <a:rPr lang="en-US" sz="1800" b="0" i="1" strike="noStrike" spc="-1">
                <a:solidFill>
                  <a:srgbClr val="000000"/>
                </a:solidFill>
                <a:latin typeface="DejaVu Sans"/>
                <a:ea typeface="DejaVu Sans"/>
              </a:rPr>
              <a:t> above pre-industrial levels </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1" i="1" strike="noStrike" spc="-1">
                <a:solidFill>
                  <a:srgbClr val="000000"/>
                </a:solidFill>
                <a:latin typeface="DejaVu Sans"/>
                <a:ea typeface="DejaVu Sans"/>
              </a:rPr>
              <a:t>Pursuing efforts to limit the temperature increase to 1.5°C</a:t>
            </a:r>
            <a:r>
              <a:rPr lang="en-US" sz="1800" b="0" i="1" strike="noStrike" spc="-1">
                <a:solidFill>
                  <a:srgbClr val="000000"/>
                </a:solidFill>
                <a:latin typeface="DejaVu Sans"/>
                <a:ea typeface="DejaVu Sans"/>
              </a:rPr>
              <a:t> above pre-industrial levels, recognizing that this would significantly reduce the risks and impacts of climate change;</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Increasing the ability to </a:t>
            </a:r>
            <a:r>
              <a:rPr lang="en-US" sz="1800" b="1" i="1" strike="noStrike" spc="-1">
                <a:solidFill>
                  <a:srgbClr val="000000"/>
                </a:solidFill>
                <a:latin typeface="DejaVu Sans"/>
                <a:ea typeface="DejaVu Sans"/>
              </a:rPr>
              <a:t>adapt to the adverse impacts of climate change and foster climate resilience and low greenhouse gas emissions development</a:t>
            </a:r>
            <a:r>
              <a:rPr lang="en-US" sz="1800" b="0" i="1" strike="noStrike" spc="-1">
                <a:solidFill>
                  <a:srgbClr val="000000"/>
                </a:solidFill>
                <a:latin typeface="DejaVu Sans"/>
                <a:ea typeface="DejaVu Sans"/>
              </a:rPr>
              <a:t>, in a manner that does not threaten food production; and</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Making</a:t>
            </a:r>
            <a:r>
              <a:rPr lang="en-US" sz="1800" b="1" i="1" strike="noStrike" spc="-1">
                <a:solidFill>
                  <a:srgbClr val="000000"/>
                </a:solidFill>
                <a:latin typeface="DejaVu Sans"/>
                <a:ea typeface="DejaVu Sans"/>
              </a:rPr>
              <a:t> finance flows</a:t>
            </a:r>
            <a:r>
              <a:rPr lang="en-US" sz="1800" b="0" i="1" strike="noStrike" spc="-1">
                <a:solidFill>
                  <a:srgbClr val="000000"/>
                </a:solidFill>
                <a:latin typeface="DejaVu Sans"/>
                <a:ea typeface="DejaVu Sans"/>
              </a:rPr>
              <a:t> consistent with a pathway towards low greenhouse gas emissions and climate-resilient development.</a:t>
            </a:r>
            <a:endParaRPr lang="en-US" sz="1800" b="0" strike="noStrike" spc="-1">
              <a:latin typeface="Arial"/>
            </a:endParaRPr>
          </a:p>
        </p:txBody>
      </p:sp>
      <p:sp>
        <p:nvSpPr>
          <p:cNvPr id="240"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(2015) – Paris Agreement – https://unfccc.int/sites/default/files/english_paris_agreement.pdf</a:t>
            </a:r>
            <a:endParaRPr lang="en-US" sz="900" b="0" strike="noStrike" spc="-1">
              <a:latin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42"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43"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2021 – Glasgow Climate Pact</a:t>
            </a:r>
            <a:endParaRPr lang="en-US" sz="2200" b="0" strike="noStrike" spc="-1">
              <a:latin typeface="Arial"/>
            </a:endParaRPr>
          </a:p>
        </p:txBody>
      </p:sp>
      <p:sp>
        <p:nvSpPr>
          <p:cNvPr id="244"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1" i="1" strike="noStrike" spc="-1">
                <a:solidFill>
                  <a:srgbClr val="000000"/>
                </a:solidFill>
                <a:latin typeface="DejaVu Sans"/>
                <a:ea typeface="DejaVu Sans"/>
              </a:rPr>
              <a:t>Reaffirms</a:t>
            </a:r>
            <a:r>
              <a:rPr lang="en-US" sz="1800" b="0" i="1" strike="noStrike" spc="-1">
                <a:solidFill>
                  <a:srgbClr val="000000"/>
                </a:solidFill>
                <a:latin typeface="DejaVu Sans"/>
                <a:ea typeface="DejaVu Sans"/>
              </a:rPr>
              <a:t> the Paris Agreement temperature goal of holding the increase in the global average </a:t>
            </a:r>
            <a:r>
              <a:rPr lang="en-US" sz="1800" b="1" i="1" strike="noStrike" spc="-1">
                <a:solidFill>
                  <a:srgbClr val="000000"/>
                </a:solidFill>
                <a:latin typeface="DejaVu Sans"/>
                <a:ea typeface="DejaVu Sans"/>
              </a:rPr>
              <a:t>temperature to well below 2 °C</a:t>
            </a:r>
            <a:r>
              <a:rPr lang="en-US" sz="1800" b="0" i="1" strike="noStrike" spc="-1">
                <a:solidFill>
                  <a:srgbClr val="000000"/>
                </a:solidFill>
                <a:latin typeface="DejaVu Sans"/>
                <a:ea typeface="DejaVu Sans"/>
              </a:rPr>
              <a:t> above pre-industrial levels and pursuing efforts to limit the temperature increase to 1.5 °C above pre-industrial levels</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i="1" strike="noStrike" spc="-1">
                <a:solidFill>
                  <a:srgbClr val="FFFFFF"/>
                </a:solidFill>
                <a:latin typeface="DejaVu Sans"/>
                <a:ea typeface="DejaVu Sans"/>
              </a:rPr>
              <a:t>Including accelerating efforts </a:t>
            </a:r>
            <a:r>
              <a:rPr lang="en-US" sz="1800" b="1" i="1" strike="noStrike" spc="-1">
                <a:solidFill>
                  <a:srgbClr val="FFFFFF"/>
                </a:solidFill>
                <a:latin typeface="DejaVu Sans"/>
                <a:ea typeface="DejaVu Sans"/>
              </a:rPr>
              <a:t>towards the phase-out of unabated coal</a:t>
            </a:r>
            <a:r>
              <a:rPr lang="en-US" sz="1800" b="0" i="1" strike="noStrike" spc="-1">
                <a:solidFill>
                  <a:srgbClr val="FFFFFF"/>
                </a:solidFill>
                <a:latin typeface="DejaVu Sans"/>
                <a:ea typeface="DejaVu Sans"/>
              </a:rPr>
              <a:t> power and inefficient fossil fuel subsidies</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1" i="1" strike="noStrike" spc="-1">
                <a:solidFill>
                  <a:srgbClr val="FFFFFF"/>
                </a:solidFill>
                <a:latin typeface="DejaVu Sans"/>
                <a:ea typeface="DejaVu Sans"/>
              </a:rPr>
              <a:t>Urges developed country</a:t>
            </a:r>
            <a:r>
              <a:rPr lang="en-US" sz="1800" b="0" i="1" strike="noStrike" spc="-1">
                <a:solidFill>
                  <a:srgbClr val="FFFFFF"/>
                </a:solidFill>
                <a:latin typeface="DejaVu Sans"/>
                <a:ea typeface="DejaVu Sans"/>
              </a:rPr>
              <a:t> Parties to provide enhanced </a:t>
            </a:r>
            <a:r>
              <a:rPr lang="en-US" sz="1800" b="1" i="1" strike="noStrike" spc="-1">
                <a:solidFill>
                  <a:srgbClr val="FFFFFF"/>
                </a:solidFill>
                <a:latin typeface="DejaVu Sans"/>
                <a:ea typeface="DejaVu Sans"/>
              </a:rPr>
              <a:t>support, including through financial resource</a:t>
            </a:r>
            <a:r>
              <a:rPr lang="en-US" sz="1800" b="0" i="1" strike="noStrike" spc="-1">
                <a:solidFill>
                  <a:srgbClr val="FFFFFF"/>
                </a:solidFill>
                <a:latin typeface="DejaVu Sans"/>
                <a:ea typeface="DejaVu Sans"/>
              </a:rPr>
              <a:t>s, technology transfer and capacity-building, to assist developing country</a:t>
            </a:r>
            <a:endParaRPr lang="en-US" sz="1800" b="0" strike="noStrike" spc="-1">
              <a:latin typeface="Arial"/>
            </a:endParaRPr>
          </a:p>
        </p:txBody>
      </p:sp>
      <p:sp>
        <p:nvSpPr>
          <p:cNvPr id="245"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(2021) – Glasgow Climate Pact – https://unfccc.int/sites/default/files/resource/cma2021_L16_adv.pdf</a:t>
            </a:r>
            <a:endParaRPr lang="en-US" sz="900" b="0" strike="noStrike" spc="-1">
              <a:latin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47"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48"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2021 – Glasgow Climate Pact</a:t>
            </a:r>
            <a:endParaRPr lang="en-US" sz="2200" b="0" strike="noStrike" spc="-1">
              <a:latin typeface="Arial"/>
            </a:endParaRPr>
          </a:p>
        </p:txBody>
      </p:sp>
      <p:sp>
        <p:nvSpPr>
          <p:cNvPr id="249"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1" i="1" strike="noStrike" spc="-1">
                <a:solidFill>
                  <a:srgbClr val="000000"/>
                </a:solidFill>
                <a:latin typeface="DejaVu Sans"/>
                <a:ea typeface="DejaVu Sans"/>
              </a:rPr>
              <a:t>Reaffirms</a:t>
            </a:r>
            <a:r>
              <a:rPr lang="en-US" sz="1800" b="0" i="1" strike="noStrike" spc="-1">
                <a:solidFill>
                  <a:srgbClr val="000000"/>
                </a:solidFill>
                <a:latin typeface="DejaVu Sans"/>
                <a:ea typeface="DejaVu Sans"/>
              </a:rPr>
              <a:t> the Paris Agreement temperature goal of holding the increase in the global average </a:t>
            </a:r>
            <a:r>
              <a:rPr lang="en-US" sz="1800" b="1" i="1" strike="noStrike" spc="-1">
                <a:solidFill>
                  <a:srgbClr val="000000"/>
                </a:solidFill>
                <a:latin typeface="DejaVu Sans"/>
                <a:ea typeface="DejaVu Sans"/>
              </a:rPr>
              <a:t>temperature to well below 2 °C</a:t>
            </a:r>
            <a:r>
              <a:rPr lang="en-US" sz="1800" b="0" i="1" strike="noStrike" spc="-1">
                <a:solidFill>
                  <a:srgbClr val="000000"/>
                </a:solidFill>
                <a:latin typeface="DejaVu Sans"/>
                <a:ea typeface="DejaVu Sans"/>
              </a:rPr>
              <a:t> above pre-industrial levels and pursuing efforts to limit the temperature increase to 1.5 °C above pre-industrial levels</a:t>
            </a:r>
            <a:endParaRPr lang="en-US" sz="1800" b="0" strike="noStrike" spc="-1">
              <a:latin typeface="Arial"/>
            </a:endParaRPr>
          </a:p>
          <a:p>
            <a:pPr>
              <a:lnSpc>
                <a:spcPct val="100000"/>
              </a:lnSpc>
              <a:spcBef>
                <a:spcPts val="360"/>
              </a:spcBef>
            </a:pP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Including accelerating efforts </a:t>
            </a:r>
            <a:r>
              <a:rPr lang="en-US" sz="1800" b="1" i="1" strike="noStrike" spc="-1">
                <a:solidFill>
                  <a:srgbClr val="000000"/>
                </a:solidFill>
                <a:latin typeface="DejaVu Sans"/>
                <a:ea typeface="DejaVu Sans"/>
              </a:rPr>
              <a:t>towards the phase-out of unabated coal</a:t>
            </a:r>
            <a:r>
              <a:rPr lang="en-US" sz="1800" b="0" i="1" strike="noStrike" spc="-1">
                <a:solidFill>
                  <a:srgbClr val="000000"/>
                </a:solidFill>
                <a:latin typeface="DejaVu Sans"/>
                <a:ea typeface="DejaVu Sans"/>
              </a:rPr>
              <a:t> power and inefficient fossil fuel subsidies</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1" i="1" strike="noStrike" spc="-1">
                <a:solidFill>
                  <a:srgbClr val="FFFFFF"/>
                </a:solidFill>
                <a:latin typeface="DejaVu Sans"/>
                <a:ea typeface="DejaVu Sans"/>
              </a:rPr>
              <a:t>Urges developed country</a:t>
            </a:r>
            <a:r>
              <a:rPr lang="en-US" sz="1800" b="0" i="1" strike="noStrike" spc="-1">
                <a:solidFill>
                  <a:srgbClr val="FFFFFF"/>
                </a:solidFill>
                <a:latin typeface="DejaVu Sans"/>
                <a:ea typeface="DejaVu Sans"/>
              </a:rPr>
              <a:t> Parties to provide enhanced </a:t>
            </a:r>
            <a:r>
              <a:rPr lang="en-US" sz="1800" b="1" i="1" strike="noStrike" spc="-1">
                <a:solidFill>
                  <a:srgbClr val="FFFFFF"/>
                </a:solidFill>
                <a:latin typeface="DejaVu Sans"/>
                <a:ea typeface="DejaVu Sans"/>
              </a:rPr>
              <a:t>support, including through financial resource</a:t>
            </a:r>
            <a:r>
              <a:rPr lang="en-US" sz="1800" b="0" i="1" strike="noStrike" spc="-1">
                <a:solidFill>
                  <a:srgbClr val="FFFFFF"/>
                </a:solidFill>
                <a:latin typeface="DejaVu Sans"/>
                <a:ea typeface="DejaVu Sans"/>
              </a:rPr>
              <a:t>s, technology transfer and capacity-building, to assist developing country</a:t>
            </a:r>
            <a:endParaRPr lang="en-US" sz="1800" b="0" strike="noStrike" spc="-1">
              <a:latin typeface="Arial"/>
            </a:endParaRPr>
          </a:p>
        </p:txBody>
      </p:sp>
      <p:sp>
        <p:nvSpPr>
          <p:cNvPr id="250"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(2021) – Glasgow Climate Pact – https://unfccc.int/sites/default/files/resource/cma2021_L16_adv.pdf</a:t>
            </a:r>
            <a:endParaRPr lang="en-US" sz="900" b="0" strike="noStrike" spc="-1">
              <a:latin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52"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53"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2021 – Glasgow Climate Pact</a:t>
            </a:r>
            <a:endParaRPr lang="en-US" sz="2200" b="0" strike="noStrike" spc="-1">
              <a:latin typeface="Arial"/>
            </a:endParaRPr>
          </a:p>
        </p:txBody>
      </p:sp>
      <p:sp>
        <p:nvSpPr>
          <p:cNvPr id="254"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1" i="1" strike="noStrike" spc="-1">
                <a:solidFill>
                  <a:srgbClr val="000000"/>
                </a:solidFill>
                <a:latin typeface="DejaVu Sans"/>
                <a:ea typeface="DejaVu Sans"/>
              </a:rPr>
              <a:t>Reaffirms</a:t>
            </a:r>
            <a:r>
              <a:rPr lang="en-US" sz="1800" b="0" i="1" strike="noStrike" spc="-1">
                <a:solidFill>
                  <a:srgbClr val="000000"/>
                </a:solidFill>
                <a:latin typeface="DejaVu Sans"/>
                <a:ea typeface="DejaVu Sans"/>
              </a:rPr>
              <a:t> the Paris Agreement temperature goal of holding the increase in the global average </a:t>
            </a:r>
            <a:r>
              <a:rPr lang="en-US" sz="1800" b="1" i="1" strike="noStrike" spc="-1">
                <a:solidFill>
                  <a:srgbClr val="000000"/>
                </a:solidFill>
                <a:latin typeface="DejaVu Sans"/>
                <a:ea typeface="DejaVu Sans"/>
              </a:rPr>
              <a:t>temperature to well below 2 °C</a:t>
            </a:r>
            <a:r>
              <a:rPr lang="en-US" sz="1800" b="0" i="1" strike="noStrike" spc="-1">
                <a:solidFill>
                  <a:srgbClr val="000000"/>
                </a:solidFill>
                <a:latin typeface="DejaVu Sans"/>
                <a:ea typeface="DejaVu Sans"/>
              </a:rPr>
              <a:t> above pre-industrial levels and pursuing efforts to limit the temperature increase to 1.5 °C above pre-industrial levels</a:t>
            </a:r>
            <a:endParaRPr lang="en-US" sz="1800" b="0" strike="noStrike" spc="-1">
              <a:latin typeface="Arial"/>
            </a:endParaRPr>
          </a:p>
          <a:p>
            <a:pPr>
              <a:lnSpc>
                <a:spcPct val="100000"/>
              </a:lnSpc>
              <a:spcBef>
                <a:spcPts val="360"/>
              </a:spcBef>
            </a:pP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i="1" strike="noStrike" spc="-1">
                <a:solidFill>
                  <a:srgbClr val="000000"/>
                </a:solidFill>
                <a:latin typeface="DejaVu Sans"/>
                <a:ea typeface="DejaVu Sans"/>
              </a:rPr>
              <a:t>Including accelerating efforts </a:t>
            </a:r>
            <a:r>
              <a:rPr lang="en-US" sz="1800" b="1" i="1" strike="noStrike" spc="-1">
                <a:solidFill>
                  <a:srgbClr val="000000"/>
                </a:solidFill>
                <a:latin typeface="DejaVu Sans"/>
                <a:ea typeface="DejaVu Sans"/>
              </a:rPr>
              <a:t>towards the phase-out of unabated coal</a:t>
            </a:r>
            <a:r>
              <a:rPr lang="en-US" sz="1800" b="0" i="1" strike="noStrike" spc="-1">
                <a:solidFill>
                  <a:srgbClr val="000000"/>
                </a:solidFill>
                <a:latin typeface="DejaVu Sans"/>
                <a:ea typeface="DejaVu Sans"/>
              </a:rPr>
              <a:t> power and inefficient fossil fuel subsidies</a:t>
            </a:r>
            <a:endParaRPr lang="en-US" sz="1800" b="0" strike="noStrike" spc="-1">
              <a:latin typeface="Arial"/>
            </a:endParaRPr>
          </a:p>
          <a:p>
            <a:pPr>
              <a:lnSpc>
                <a:spcPct val="100000"/>
              </a:lnSpc>
              <a:spcBef>
                <a:spcPts val="360"/>
              </a:spcBef>
            </a:pP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1" i="1" strike="noStrike" spc="-1">
                <a:solidFill>
                  <a:srgbClr val="000000"/>
                </a:solidFill>
                <a:latin typeface="DejaVu Sans"/>
                <a:ea typeface="DejaVu Sans"/>
              </a:rPr>
              <a:t>Urges developed country</a:t>
            </a:r>
            <a:r>
              <a:rPr lang="en-US" sz="1800" b="0" i="1" strike="noStrike" spc="-1">
                <a:solidFill>
                  <a:srgbClr val="000000"/>
                </a:solidFill>
                <a:latin typeface="DejaVu Sans"/>
                <a:ea typeface="DejaVu Sans"/>
              </a:rPr>
              <a:t> Parties to provide enhanced </a:t>
            </a:r>
            <a:r>
              <a:rPr lang="en-US" sz="1800" b="1" i="1" strike="noStrike" spc="-1">
                <a:solidFill>
                  <a:srgbClr val="000000"/>
                </a:solidFill>
                <a:latin typeface="DejaVu Sans"/>
                <a:ea typeface="DejaVu Sans"/>
              </a:rPr>
              <a:t>support, including through financial resource</a:t>
            </a:r>
            <a:r>
              <a:rPr lang="en-US" sz="1800" b="0" i="1" strike="noStrike" spc="-1">
                <a:solidFill>
                  <a:srgbClr val="000000"/>
                </a:solidFill>
                <a:latin typeface="DejaVu Sans"/>
                <a:ea typeface="DejaVu Sans"/>
              </a:rPr>
              <a:t>s, technology transfer and capacity-building, to assist developing country</a:t>
            </a:r>
            <a:endParaRPr lang="en-US" sz="1800" b="0" strike="noStrike" spc="-1">
              <a:latin typeface="Arial"/>
            </a:endParaRPr>
          </a:p>
        </p:txBody>
      </p:sp>
      <p:sp>
        <p:nvSpPr>
          <p:cNvPr id="255"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(2021) – Glasgow Climate Pact – https://unfccc.int/sites/default/files/resource/cma2021_L16_adv.pdf</a:t>
            </a:r>
            <a:endParaRPr lang="en-US" sz="9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E02 – Household Waste</a:t>
            </a:r>
            <a:endParaRPr lang="en-US" sz="2400" b="0" strike="noStrike" spc="-1">
              <a:latin typeface="Arial"/>
            </a:endParaRPr>
          </a:p>
        </p:txBody>
      </p:sp>
      <p:sp>
        <p:nvSpPr>
          <p:cNvPr id="122" name="CustomShape 2"/>
          <p:cNvSpPr/>
          <p:nvPr/>
        </p:nvSpPr>
        <p:spPr>
          <a:xfrm>
            <a:off x="335520" y="126828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t>
            </a:r>
            <a:r>
              <a:rPr lang="en-US" sz="1800" b="0" i="1" strike="noStrike" spc="-1">
                <a:solidFill>
                  <a:srgbClr val="000000"/>
                </a:solidFill>
                <a:latin typeface="DejaVu Sans"/>
                <a:ea typeface="DejaVu Sans"/>
              </a:rPr>
              <a:t>Tips for Zero Waste Living – How a Family of 5 Makes Almost No Waste! | Life With Less Waste</a:t>
            </a:r>
            <a:r>
              <a:rPr lang="en-US" sz="1800" b="0" strike="noStrike" spc="-1">
                <a:solidFill>
                  <a:srgbClr val="000000"/>
                </a:solidFill>
                <a:latin typeface="DejaVu Sans"/>
                <a:ea typeface="DejaVu Sans"/>
              </a:rPr>
              <a:t>” by Happen Films – </a:t>
            </a:r>
            <a:r>
              <a:rPr lang="en-US" sz="1800" b="0" u="sng" strike="noStrike" spc="-1">
                <a:solidFill>
                  <a:srgbClr val="0000FF"/>
                </a:solidFill>
                <a:uFillTx/>
                <a:latin typeface="DejaVu Sans"/>
                <a:ea typeface="DejaVu Sans"/>
                <a:hlinkClick r:id="rId2"/>
              </a:rPr>
              <a:t>Link</a:t>
            </a: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FFFFFF"/>
                </a:solidFill>
                <a:highlight>
                  <a:srgbClr val="FFFFFF"/>
                </a:highlight>
                <a:latin typeface="DejaVu Sans"/>
                <a:ea typeface="DejaVu Sans"/>
              </a:rPr>
              <a:t>How long did the family of 5 (all of them together) manage to squeeze all their trash into a jar?</a:t>
            </a:r>
            <a:endParaRPr lang="en-US" sz="1800" b="0" strike="noStrike" spc="-1">
              <a:latin typeface="Arial"/>
            </a:endParaRPr>
          </a:p>
        </p:txBody>
      </p:sp>
      <p:sp>
        <p:nvSpPr>
          <p:cNvPr id="123" name="CustomShape 3"/>
          <p:cNvSpPr/>
          <p:nvPr/>
        </p:nvSpPr>
        <p:spPr>
          <a:xfrm>
            <a:off x="432720" y="1148040"/>
            <a:ext cx="10347120" cy="487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Results</a:t>
            </a:r>
            <a:endParaRPr lang="en-US" sz="2200" b="0" strike="noStrike" spc="-1">
              <a:latin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 Short History of Actions on Climate Change </a:t>
            </a:r>
            <a:endParaRPr lang="en-US" sz="2400" b="0" strike="noStrike" spc="-1">
              <a:latin typeface="Arial"/>
            </a:endParaRPr>
          </a:p>
        </p:txBody>
      </p:sp>
      <p:sp>
        <p:nvSpPr>
          <p:cNvPr id="257"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58"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2021 – Glasgow Climate Pact</a:t>
            </a:r>
            <a:endParaRPr lang="en-US" sz="2200" b="0" strike="noStrike" spc="-1">
              <a:latin typeface="Arial"/>
            </a:endParaRPr>
          </a:p>
        </p:txBody>
      </p:sp>
      <p:sp>
        <p:nvSpPr>
          <p:cNvPr id="259" name="CustomShape 4"/>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140 countries pledged to reach net-zero emissions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100+ countries pledged to reverse deforestation by 2030</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40+ countries pledged to move away from coal</a:t>
            </a:r>
            <a:endParaRPr lang="en-US" sz="1800" b="0" strike="noStrike" spc="-1">
              <a:latin typeface="Arial"/>
            </a:endParaRPr>
          </a:p>
        </p:txBody>
      </p:sp>
      <p:sp>
        <p:nvSpPr>
          <p:cNvPr id="260"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United Nations (2021) – Glasgow Climate Pact – https://unfccc.int/sites/default/files/resource/cma2021_L16_adv.pdf</a:t>
            </a:r>
            <a:endParaRPr lang="en-US" sz="900" b="0" strike="noStrike" spc="-1">
              <a:latin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CustomShape 1"/>
          <p:cNvSpPr/>
          <p:nvPr/>
        </p:nvSpPr>
        <p:spPr>
          <a:xfrm>
            <a:off x="335520" y="4406760"/>
            <a:ext cx="10736640" cy="1345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000" b="1" strike="noStrike" cap="all" spc="-1">
                <a:solidFill>
                  <a:srgbClr val="008C4F"/>
                </a:solidFill>
                <a:latin typeface="Arial Unicode MS"/>
                <a:ea typeface="DejaVu Sans"/>
              </a:rPr>
              <a:t>Activism</a:t>
            </a:r>
            <a:endParaRPr lang="en-US" sz="3000" b="0" strike="noStrike" spc="-1">
              <a:latin typeface="Arial"/>
            </a:endParaRPr>
          </a:p>
        </p:txBody>
      </p:sp>
      <p:sp>
        <p:nvSpPr>
          <p:cNvPr id="262" name="CustomShape 2"/>
          <p:cNvSpPr/>
          <p:nvPr/>
        </p:nvSpPr>
        <p:spPr>
          <a:xfrm>
            <a:off x="335520" y="2906640"/>
            <a:ext cx="10736640" cy="14835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Activism</a:t>
            </a:r>
            <a:endParaRPr lang="en-US" sz="2400" b="0" strike="noStrike" spc="-1">
              <a:latin typeface="Arial"/>
            </a:endParaRPr>
          </a:p>
        </p:txBody>
      </p:sp>
      <p:sp>
        <p:nvSpPr>
          <p:cNvPr id="264" name="CustomShape 2"/>
          <p:cNvSpPr/>
          <p:nvPr/>
        </p:nvSpPr>
        <p:spPr>
          <a:xfrm>
            <a:off x="428400" y="1148040"/>
            <a:ext cx="10353600" cy="494280"/>
          </a:xfrm>
          <a:prstGeom prst="rect">
            <a:avLst/>
          </a:prstGeom>
          <a:noFill/>
          <a:ln>
            <a:noFill/>
          </a:ln>
        </p:spPr>
        <p:style>
          <a:lnRef idx="0">
            <a:scrgbClr r="0" g="0" b="0"/>
          </a:lnRef>
          <a:fillRef idx="0">
            <a:scrgbClr r="0" g="0" b="0"/>
          </a:fillRef>
          <a:effectRef idx="0">
            <a:scrgbClr r="0" g="0" b="0"/>
          </a:effectRef>
          <a:fontRef idx="minor"/>
        </p:style>
      </p:sp>
      <p:sp>
        <p:nvSpPr>
          <p:cNvPr id="265" name="CustomShape 3"/>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Bla, bla bla – </a:t>
            </a:r>
            <a:r>
              <a:rPr lang="en-US" sz="1800" b="0" u="sng" strike="noStrike" spc="-1">
                <a:solidFill>
                  <a:srgbClr val="0000FF"/>
                </a:solidFill>
                <a:uFillTx/>
                <a:latin typeface="DejaVu Sans"/>
                <a:ea typeface="DejaVu Sans"/>
                <a:hlinkClick r:id="rId2"/>
              </a:rPr>
              <a:t>Link</a:t>
            </a:r>
            <a:endParaRPr lang="en-US" sz="1800" b="0" strike="noStrike" spc="-1">
              <a:latin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Activism</a:t>
            </a:r>
            <a:endParaRPr lang="en-US" sz="2400" b="0" strike="noStrike" spc="-1">
              <a:latin typeface="Arial"/>
            </a:endParaRPr>
          </a:p>
        </p:txBody>
      </p:sp>
      <p:sp>
        <p:nvSpPr>
          <p:cNvPr id="267" name="CustomShape 2"/>
          <p:cNvSpPr/>
          <p:nvPr/>
        </p:nvSpPr>
        <p:spPr>
          <a:xfrm>
            <a:off x="42840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Fridays for Future </a:t>
            </a:r>
            <a:endParaRPr lang="en-US" sz="2200" b="0" strike="noStrike" spc="-1">
              <a:latin typeface="Arial"/>
            </a:endParaRPr>
          </a:p>
        </p:txBody>
      </p:sp>
      <p:pic>
        <p:nvPicPr>
          <p:cNvPr id="268" name="Grafik 267"/>
          <p:cNvPicPr/>
          <p:nvPr/>
        </p:nvPicPr>
        <p:blipFill>
          <a:blip r:embed="rId2"/>
          <a:stretch/>
        </p:blipFill>
        <p:spPr>
          <a:xfrm>
            <a:off x="2169720" y="1737360"/>
            <a:ext cx="6242400" cy="4641480"/>
          </a:xfrm>
          <a:prstGeom prst="rect">
            <a:avLst/>
          </a:prstGeom>
          <a:ln>
            <a:noFill/>
          </a:ln>
        </p:spPr>
      </p:pic>
      <p:sp>
        <p:nvSpPr>
          <p:cNvPr id="269" name="CustomShape 3"/>
          <p:cNvSpPr/>
          <p:nvPr/>
        </p:nvSpPr>
        <p:spPr>
          <a:xfrm>
            <a:off x="270000" y="6447600"/>
            <a:ext cx="10885320" cy="227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Frankie Fouganthin (2019) – https://commons.wikimedia.org/wiki/File:Greta_Thunberg_in_School_strike_for_the_climate.jpg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en-US" sz="900" b="0" strike="noStrike" spc="-1">
              <a:latin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CustomShape 1"/>
          <p:cNvSpPr/>
          <p:nvPr/>
        </p:nvSpPr>
        <p:spPr>
          <a:xfrm>
            <a:off x="335520" y="764640"/>
            <a:ext cx="10743480" cy="494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Activism</a:t>
            </a:r>
            <a:endParaRPr lang="en-US" sz="2400" b="0" strike="noStrike" spc="-1">
              <a:latin typeface="Arial"/>
            </a:endParaRPr>
          </a:p>
        </p:txBody>
      </p:sp>
      <p:pic>
        <p:nvPicPr>
          <p:cNvPr id="271" name="Grafik 270"/>
          <p:cNvPicPr/>
          <p:nvPr/>
        </p:nvPicPr>
        <p:blipFill>
          <a:blip r:embed="rId2"/>
          <a:stretch/>
        </p:blipFill>
        <p:spPr>
          <a:xfrm>
            <a:off x="711720" y="1645920"/>
            <a:ext cx="4312800" cy="4682880"/>
          </a:xfrm>
          <a:prstGeom prst="rect">
            <a:avLst/>
          </a:prstGeom>
          <a:ln>
            <a:noFill/>
          </a:ln>
        </p:spPr>
      </p:pic>
      <p:sp>
        <p:nvSpPr>
          <p:cNvPr id="272" name="CustomShape 2"/>
          <p:cNvSpPr/>
          <p:nvPr/>
        </p:nvSpPr>
        <p:spPr>
          <a:xfrm>
            <a:off x="263520" y="6411600"/>
            <a:ext cx="777672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XR Strategiepapier 2022 – Pusteblumen und Hype. Bilder: Sebastian Höhn, Joe Pohl, Sandra Doneck, Alessandro Brönnimann</a:t>
            </a:r>
            <a:endParaRPr lang="en-US" sz="900" b="0" strike="noStrike" spc="-1">
              <a:latin typeface="Arial"/>
            </a:endParaRPr>
          </a:p>
        </p:txBody>
      </p:sp>
      <p:sp>
        <p:nvSpPr>
          <p:cNvPr id="273" name="CustomShape 3"/>
          <p:cNvSpPr/>
          <p:nvPr/>
        </p:nvSpPr>
        <p:spPr>
          <a:xfrm>
            <a:off x="6310800" y="1875960"/>
            <a:ext cx="3742920" cy="2919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“I am afraid of losing my child to a resource war because of a climate collapse”</a:t>
            </a:r>
            <a:endParaRPr lang="en-US" sz="1800" b="0" strike="noStrike" spc="-1">
              <a:latin typeface="Arial"/>
            </a:endParaRPr>
          </a:p>
        </p:txBody>
      </p:sp>
      <p:sp>
        <p:nvSpPr>
          <p:cNvPr id="274" name="CustomShape 4"/>
          <p:cNvSpPr/>
          <p:nvPr/>
        </p:nvSpPr>
        <p:spPr>
          <a:xfrm>
            <a:off x="42840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Extinction Rebellion (XR) </a:t>
            </a:r>
            <a:endParaRPr lang="en-US" sz="2200" b="0" strike="noStrike" spc="-1">
              <a:latin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Activism</a:t>
            </a:r>
            <a:endParaRPr lang="en-US" sz="2400" b="0" strike="noStrike" spc="-1">
              <a:latin typeface="Arial"/>
            </a:endParaRPr>
          </a:p>
        </p:txBody>
      </p:sp>
      <p:sp>
        <p:nvSpPr>
          <p:cNvPr id="276" name="CustomShape 2"/>
          <p:cNvSpPr/>
          <p:nvPr/>
        </p:nvSpPr>
        <p:spPr>
          <a:xfrm>
            <a:off x="42840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Extinction Rebellion (XR) </a:t>
            </a:r>
            <a:endParaRPr lang="en-US" sz="2200" b="0" strike="noStrike" spc="-1">
              <a:latin typeface="Arial"/>
            </a:endParaRPr>
          </a:p>
        </p:txBody>
      </p:sp>
      <p:sp>
        <p:nvSpPr>
          <p:cNvPr id="277" name="CustomShape 3"/>
          <p:cNvSpPr/>
          <p:nvPr/>
        </p:nvSpPr>
        <p:spPr>
          <a:xfrm>
            <a:off x="270000" y="6447600"/>
            <a:ext cx="10885320" cy="227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Vladimir Morozov (2019) – https://xrbristol.org.uk/2020/04/17/blog-xr-has-sticking-power/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US" sz="900" b="0" strike="noStrike" spc="-1">
              <a:latin typeface="Arial"/>
            </a:endParaRPr>
          </a:p>
        </p:txBody>
      </p:sp>
      <p:pic>
        <p:nvPicPr>
          <p:cNvPr id="278" name="Grafik 277"/>
          <p:cNvPicPr/>
          <p:nvPr/>
        </p:nvPicPr>
        <p:blipFill>
          <a:blip r:embed="rId3"/>
          <a:stretch/>
        </p:blipFill>
        <p:spPr>
          <a:xfrm>
            <a:off x="1949040" y="1587600"/>
            <a:ext cx="7286040" cy="4859640"/>
          </a:xfrm>
          <a:prstGeom prst="rect">
            <a:avLst/>
          </a:prstGeom>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Activism</a:t>
            </a:r>
            <a:endParaRPr lang="en-US" sz="2400" b="0" strike="noStrike" spc="-1">
              <a:latin typeface="Arial"/>
            </a:endParaRPr>
          </a:p>
        </p:txBody>
      </p:sp>
      <p:sp>
        <p:nvSpPr>
          <p:cNvPr id="280" name="CustomShape 2"/>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spcBef>
                <a:spcPts val="360"/>
              </a:spcBef>
            </a:pPr>
            <a:r>
              <a:rPr lang="en-US" sz="1800" b="0" strike="noStrike" spc="-1">
                <a:solidFill>
                  <a:srgbClr val="000000"/>
                </a:solidFill>
                <a:latin typeface="DejaVu Sans"/>
                <a:ea typeface="DejaVu Sans"/>
              </a:rPr>
              <a:t>“</a:t>
            </a:r>
            <a:r>
              <a:rPr lang="en-US" sz="1800" b="0" i="1" strike="noStrike" spc="-1">
                <a:solidFill>
                  <a:srgbClr val="000000"/>
                </a:solidFill>
                <a:latin typeface="DejaVu Sans"/>
                <a:ea typeface="DejaVu Sans"/>
              </a:rPr>
              <a:t>Climate activists are sometimes depicted as dangerous radicals, but the truly dangerous radicals are the countries that are increasing the production of fossil fuels.</a:t>
            </a:r>
            <a:r>
              <a:rPr lang="en-US" sz="1800" b="0" strike="noStrike" spc="-1">
                <a:solidFill>
                  <a:srgbClr val="000000"/>
                </a:solidFill>
                <a:latin typeface="DejaVu Sans"/>
                <a:ea typeface="DejaVu Sans"/>
              </a:rPr>
              <a:t>”  </a:t>
            </a:r>
            <a:endParaRPr lang="en-US" sz="1800" b="0" strike="noStrike" spc="-1">
              <a:latin typeface="Arial"/>
            </a:endParaRPr>
          </a:p>
          <a:p>
            <a:pPr algn="ctr">
              <a:lnSpc>
                <a:spcPct val="100000"/>
              </a:lnSpc>
              <a:spcBef>
                <a:spcPts val="360"/>
              </a:spcBef>
            </a:pPr>
            <a:r>
              <a:rPr lang="en-US" sz="1800" b="1" strike="noStrike" spc="-1">
                <a:solidFill>
                  <a:srgbClr val="FFFFFF"/>
                </a:solidFill>
                <a:latin typeface="DejaVu Sans"/>
                <a:ea typeface="DejaVu Sans"/>
              </a:rPr>
              <a:t>United Nations Secretary General Antonio Guterres</a:t>
            </a:r>
            <a:endParaRPr lang="en-US" sz="1800" b="0" strike="noStrike" spc="-1">
              <a:latin typeface="Arial"/>
            </a:endParaRPr>
          </a:p>
        </p:txBody>
      </p:sp>
      <p:sp>
        <p:nvSpPr>
          <p:cNvPr id="281" name="CustomShape 3"/>
          <p:cNvSpPr/>
          <p:nvPr/>
        </p:nvSpPr>
        <p:spPr>
          <a:xfrm>
            <a:off x="361080" y="3223800"/>
            <a:ext cx="10787040" cy="1164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Activism</a:t>
            </a:r>
            <a:endParaRPr lang="en-US" sz="2400" b="0" strike="noStrike" spc="-1">
              <a:latin typeface="Arial"/>
            </a:endParaRPr>
          </a:p>
        </p:txBody>
      </p:sp>
      <p:sp>
        <p:nvSpPr>
          <p:cNvPr id="283" name="CustomShape 2"/>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spcBef>
                <a:spcPts val="360"/>
              </a:spcBef>
            </a:pPr>
            <a:r>
              <a:rPr lang="en-US" sz="1800" b="0" strike="noStrike" spc="-1">
                <a:solidFill>
                  <a:srgbClr val="000000"/>
                </a:solidFill>
                <a:latin typeface="DejaVu Sans"/>
                <a:ea typeface="DejaVu Sans"/>
              </a:rPr>
              <a:t>“</a:t>
            </a:r>
            <a:r>
              <a:rPr lang="en-US" sz="1800" b="0" i="1" strike="noStrike" spc="-1">
                <a:solidFill>
                  <a:srgbClr val="000000"/>
                </a:solidFill>
                <a:latin typeface="DejaVu Sans"/>
                <a:ea typeface="DejaVu Sans"/>
              </a:rPr>
              <a:t>Climate activists are sometimes depicted as dangerous radicals, but the truly dangerous radicals are the countries that are increasing the production of fossil fuels.</a:t>
            </a:r>
            <a:r>
              <a:rPr lang="en-US" sz="1800" b="0" strike="noStrike" spc="-1">
                <a:solidFill>
                  <a:srgbClr val="000000"/>
                </a:solidFill>
                <a:latin typeface="DejaVu Sans"/>
                <a:ea typeface="DejaVu Sans"/>
              </a:rPr>
              <a:t>”  </a:t>
            </a:r>
            <a:endParaRPr lang="en-US" sz="1800" b="0" strike="noStrike" spc="-1">
              <a:latin typeface="Arial"/>
            </a:endParaRPr>
          </a:p>
          <a:p>
            <a:pPr algn="ctr">
              <a:lnSpc>
                <a:spcPct val="100000"/>
              </a:lnSpc>
              <a:spcBef>
                <a:spcPts val="360"/>
              </a:spcBef>
            </a:pPr>
            <a:r>
              <a:rPr lang="en-US" sz="1800" b="1" strike="noStrike" spc="-1">
                <a:solidFill>
                  <a:srgbClr val="000000"/>
                </a:solidFill>
                <a:latin typeface="DejaVu Sans"/>
                <a:ea typeface="DejaVu Sans"/>
              </a:rPr>
              <a:t>United Nations Secretary General Antonio Guterres</a:t>
            </a:r>
            <a:endParaRPr lang="en-US" sz="1800" b="0" strike="noStrike" spc="-1">
              <a:latin typeface="Arial"/>
            </a:endParaRPr>
          </a:p>
        </p:txBody>
      </p:sp>
      <p:sp>
        <p:nvSpPr>
          <p:cNvPr id="284" name="CustomShape 3"/>
          <p:cNvSpPr/>
          <p:nvPr/>
        </p:nvSpPr>
        <p:spPr>
          <a:xfrm>
            <a:off x="361080" y="3223800"/>
            <a:ext cx="10787040" cy="1164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Activism</a:t>
            </a:r>
            <a:endParaRPr lang="en-US" sz="2400" b="0" strike="noStrike" spc="-1">
              <a:latin typeface="Arial"/>
            </a:endParaRPr>
          </a:p>
        </p:txBody>
      </p:sp>
      <p:sp>
        <p:nvSpPr>
          <p:cNvPr id="286" name="CustomShape 2"/>
          <p:cNvSpPr/>
          <p:nvPr/>
        </p:nvSpPr>
        <p:spPr>
          <a:xfrm>
            <a:off x="42840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Extinction Rebellion (XR) </a:t>
            </a:r>
            <a:endParaRPr lang="en-US" sz="2200" b="0" strike="noStrike" spc="-1">
              <a:latin typeface="Arial"/>
            </a:endParaRPr>
          </a:p>
        </p:txBody>
      </p:sp>
      <p:sp>
        <p:nvSpPr>
          <p:cNvPr id="287" name="CustomShape 3"/>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Beyond just protesting (Lars Werner): </a:t>
            </a:r>
            <a:r>
              <a:rPr lang="en-US" sz="1800" b="0" u="sng" strike="noStrike" spc="-1">
                <a:solidFill>
                  <a:srgbClr val="0000FF"/>
                </a:solidFill>
                <a:uFillTx/>
                <a:latin typeface="DejaVu Sans"/>
                <a:ea typeface="DejaVu Sans"/>
                <a:hlinkClick r:id="rId2"/>
              </a:rPr>
              <a:t>Link</a:t>
            </a:r>
            <a:r>
              <a:rPr lang="en-US" sz="1800" b="0" strike="noStrike" spc="-1">
                <a:solidFill>
                  <a:srgbClr val="000000"/>
                </a:solidFill>
                <a:latin typeface="DejaVu Sans"/>
                <a:ea typeface="DejaVu Sans"/>
              </a:rPr>
              <a:t> </a:t>
            </a:r>
            <a:endParaRPr lang="en-US" sz="1800" b="0" strike="noStrike" spc="-1">
              <a:latin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Activism</a:t>
            </a:r>
            <a:endParaRPr lang="en-US" sz="2400" b="0" strike="noStrike" spc="-1">
              <a:latin typeface="Arial"/>
            </a:endParaRPr>
          </a:p>
        </p:txBody>
      </p:sp>
      <p:sp>
        <p:nvSpPr>
          <p:cNvPr id="289" name="CustomShape 2"/>
          <p:cNvSpPr/>
          <p:nvPr/>
        </p:nvSpPr>
        <p:spPr>
          <a:xfrm>
            <a:off x="42840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Last Generation (Letzte Generation)</a:t>
            </a:r>
            <a:endParaRPr lang="en-US" sz="2200" b="0" strike="noStrike" spc="-1">
              <a:latin typeface="Arial"/>
            </a:endParaRPr>
          </a:p>
        </p:txBody>
      </p:sp>
      <p:sp>
        <p:nvSpPr>
          <p:cNvPr id="290" name="CustomShape 3"/>
          <p:cNvSpPr/>
          <p:nvPr/>
        </p:nvSpPr>
        <p:spPr>
          <a:xfrm>
            <a:off x="270000" y="6447600"/>
            <a:ext cx="10885320" cy="227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Stefan Müller (2021) – https://www.flickr.com/photos/184802432@N05/51541641486 – </a:t>
            </a:r>
            <a:r>
              <a:rPr lang="en-US" sz="900" b="0" u="sng" strike="noStrike" spc="-1">
                <a:solidFill>
                  <a:srgbClr val="0000FF"/>
                </a:solidFill>
                <a:uFillTx/>
                <a:latin typeface="Roboto"/>
                <a:ea typeface="Roboto"/>
                <a:hlinkClick r:id="rId2"/>
              </a:rPr>
              <a:t>CC BY 2.0</a:t>
            </a:r>
            <a:r>
              <a:rPr lang="en-US" sz="900" b="0" strike="noStrike" spc="-1">
                <a:solidFill>
                  <a:srgbClr val="A6A6A6"/>
                </a:solidFill>
                <a:latin typeface="Roboto"/>
                <a:ea typeface="Roboto"/>
              </a:rPr>
              <a:t>.</a:t>
            </a:r>
            <a:endParaRPr lang="en-US" sz="900" b="0" strike="noStrike" spc="-1">
              <a:latin typeface="Arial"/>
            </a:endParaRPr>
          </a:p>
        </p:txBody>
      </p:sp>
      <p:pic>
        <p:nvPicPr>
          <p:cNvPr id="291" name="Grafik 290"/>
          <p:cNvPicPr/>
          <p:nvPr/>
        </p:nvPicPr>
        <p:blipFill>
          <a:blip r:embed="rId3"/>
          <a:stretch/>
        </p:blipFill>
        <p:spPr>
          <a:xfrm>
            <a:off x="4473000" y="1828800"/>
            <a:ext cx="6773760" cy="4515840"/>
          </a:xfrm>
          <a:prstGeom prst="rect">
            <a:avLst/>
          </a:prstGeom>
          <a:ln>
            <a:noFill/>
          </a:ln>
        </p:spPr>
      </p:pic>
      <p:sp>
        <p:nvSpPr>
          <p:cNvPr id="292" name="CustomShape 4"/>
          <p:cNvSpPr/>
          <p:nvPr/>
        </p:nvSpPr>
        <p:spPr>
          <a:xfrm>
            <a:off x="335520" y="1645920"/>
            <a:ext cx="4053240" cy="4648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2021 → before the elections in Germany</a:t>
            </a:r>
            <a:endParaRPr lang="en-US" sz="1800" b="0" strike="noStrike" spc="-1" dirty="0">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27 days hunger strike (picture day 25) → afterwards Intensive Care Unit</a:t>
            </a:r>
            <a:endParaRPr lang="en-US" sz="1800" b="0" strike="noStrike" spc="-1" dirty="0">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Together with other climate activists, </a:t>
            </a:r>
            <a:r>
              <a:rPr lang="en-US" sz="1800" b="0" strike="noStrike" spc="-1" dirty="0" err="1">
                <a:solidFill>
                  <a:srgbClr val="000000"/>
                </a:solidFill>
                <a:latin typeface="DejaVu Sans"/>
                <a:ea typeface="DejaVu Sans"/>
              </a:rPr>
              <a:t>Jeschke</a:t>
            </a:r>
            <a:r>
              <a:rPr lang="en-US" sz="1800" b="0" strike="noStrike" spc="-1" dirty="0">
                <a:solidFill>
                  <a:srgbClr val="000000"/>
                </a:solidFill>
                <a:latin typeface="DejaVu Sans"/>
                <a:ea typeface="DejaVu Sans"/>
              </a:rPr>
              <a:t> wanted to use this drastic means to draw attention to the climate crisis and achieve a discussion with the candidates for chancellor.</a:t>
            </a:r>
            <a:endParaRPr lang="en-US" sz="1800" b="0" strike="noStrike" spc="-1" dirty="0">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Olaf Scholz (Chancellor Germany) and Last Generation → </a:t>
            </a:r>
            <a:r>
              <a:rPr lang="en-US" sz="1800" b="0" u="sng" strike="noStrike" spc="-1" dirty="0">
                <a:solidFill>
                  <a:srgbClr val="0000FF"/>
                </a:solidFill>
                <a:uFillTx/>
                <a:latin typeface="DejaVu Sans"/>
                <a:ea typeface="DejaVu Sans"/>
                <a:hlinkClick r:id="rId4"/>
              </a:rPr>
              <a:t>Video</a:t>
            </a:r>
            <a:endParaRPr lang="en-US" sz="1800" b="0" strike="noStrike" spc="-1" dirty="0">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E02 – Household Waste</a:t>
            </a:r>
            <a:endParaRPr lang="en-US" sz="2400" b="0" strike="noStrike" spc="-1">
              <a:latin typeface="Arial"/>
            </a:endParaRPr>
          </a:p>
        </p:txBody>
      </p:sp>
      <p:sp>
        <p:nvSpPr>
          <p:cNvPr id="125" name="CustomShape 2"/>
          <p:cNvSpPr/>
          <p:nvPr/>
        </p:nvSpPr>
        <p:spPr>
          <a:xfrm>
            <a:off x="335520" y="126828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t>
            </a:r>
            <a:r>
              <a:rPr lang="en-US" sz="1800" b="0" i="1" strike="noStrike" spc="-1">
                <a:solidFill>
                  <a:srgbClr val="000000"/>
                </a:solidFill>
                <a:latin typeface="DejaVu Sans"/>
                <a:ea typeface="DejaVu Sans"/>
              </a:rPr>
              <a:t>Tips for Zero Waste Living – How a Family of 5 Makes Almost No Waste! | Life With Less Waste</a:t>
            </a:r>
            <a:r>
              <a:rPr lang="en-US" sz="1800" b="0" strike="noStrike" spc="-1">
                <a:solidFill>
                  <a:srgbClr val="000000"/>
                </a:solidFill>
                <a:latin typeface="DejaVu Sans"/>
                <a:ea typeface="DejaVu Sans"/>
              </a:rPr>
              <a:t>” by Happen Films – </a:t>
            </a:r>
            <a:r>
              <a:rPr lang="en-US" sz="1800" b="0" u="sng" strike="noStrike" spc="-1">
                <a:solidFill>
                  <a:srgbClr val="0000FF"/>
                </a:solidFill>
                <a:uFillTx/>
                <a:latin typeface="DejaVu Sans"/>
                <a:ea typeface="DejaVu Sans"/>
                <a:hlinkClick r:id="rId2"/>
              </a:rPr>
              <a:t>Link</a:t>
            </a: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How long did the family of 5 (all of them together) manage to squeeze all their trash into a jar?</a:t>
            </a:r>
            <a:endParaRPr lang="en-US" sz="1800" b="0" strike="noStrike" spc="-1">
              <a:latin typeface="Arial"/>
            </a:endParaRPr>
          </a:p>
        </p:txBody>
      </p:sp>
      <p:sp>
        <p:nvSpPr>
          <p:cNvPr id="126" name="CustomShape 3"/>
          <p:cNvSpPr/>
          <p:nvPr/>
        </p:nvSpPr>
        <p:spPr>
          <a:xfrm>
            <a:off x="432720" y="1148040"/>
            <a:ext cx="10347120" cy="487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Results</a:t>
            </a:r>
            <a:endParaRPr lang="en-US" sz="2200" b="0" strike="noStrike" spc="-1">
              <a:latin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Activism</a:t>
            </a:r>
            <a:endParaRPr lang="en-US" sz="2400" b="0" strike="noStrike" spc="-1">
              <a:latin typeface="Arial"/>
            </a:endParaRPr>
          </a:p>
        </p:txBody>
      </p:sp>
      <p:sp>
        <p:nvSpPr>
          <p:cNvPr id="294"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295"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Neubauer, et al. vs. Germany</a:t>
            </a:r>
            <a:endParaRPr lang="en-US" sz="2200" b="0" strike="noStrike" spc="-1">
              <a:latin typeface="Arial"/>
            </a:endParaRPr>
          </a:p>
        </p:txBody>
      </p:sp>
      <p:sp>
        <p:nvSpPr>
          <p:cNvPr id="296" name="CustomShape 4"/>
          <p:cNvSpPr/>
          <p:nvPr/>
        </p:nvSpPr>
        <p:spPr>
          <a:xfrm>
            <a:off x="335520" y="1274400"/>
            <a:ext cx="10738080" cy="5025600"/>
          </a:xfrm>
          <a:prstGeom prst="rect">
            <a:avLst/>
          </a:prstGeom>
          <a:noFill/>
          <a:ln>
            <a:noFill/>
          </a:ln>
        </p:spPr>
        <p:style>
          <a:lnRef idx="0">
            <a:scrgbClr r="0" g="0" b="0"/>
          </a:lnRef>
          <a:fillRef idx="0">
            <a:scrgbClr r="0" g="0" b="0"/>
          </a:fillRef>
          <a:effectRef idx="0">
            <a:scrgbClr r="0" g="0" b="0"/>
          </a:effectRef>
          <a:fontRef idx="minor"/>
        </p:style>
      </p:sp>
      <p:sp>
        <p:nvSpPr>
          <p:cNvPr id="297"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https://www.germanwatch.org/en/node/20134</a:t>
            </a:r>
            <a:endParaRPr lang="en-US" sz="900" b="0" strike="noStrike" spc="-1">
              <a:latin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Activism</a:t>
            </a:r>
            <a:endParaRPr lang="en-US" sz="2400" b="0" strike="noStrike" spc="-1">
              <a:latin typeface="Arial"/>
            </a:endParaRPr>
          </a:p>
        </p:txBody>
      </p:sp>
      <p:sp>
        <p:nvSpPr>
          <p:cNvPr id="299"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300"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Neubauer, et al. vs. Germany</a:t>
            </a:r>
            <a:endParaRPr lang="en-US" sz="2200" b="0" strike="noStrike" spc="-1">
              <a:latin typeface="Arial"/>
            </a:endParaRPr>
          </a:p>
        </p:txBody>
      </p:sp>
      <p:sp>
        <p:nvSpPr>
          <p:cNvPr id="301" name="CustomShape 4"/>
          <p:cNvSpPr/>
          <p:nvPr/>
        </p:nvSpPr>
        <p:spPr>
          <a:xfrm>
            <a:off x="335520" y="127440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Nine young people from Germany sued Germany</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They argue: “</a:t>
            </a:r>
            <a:r>
              <a:rPr lang="en-US" sz="1800" b="0" i="1" strike="noStrike" spc="-1">
                <a:solidFill>
                  <a:srgbClr val="000000"/>
                </a:solidFill>
                <a:latin typeface="DejaVu Sans"/>
                <a:ea typeface="DejaVu Sans"/>
              </a:rPr>
              <a:t>that the goals and measures of the Federal Climate Protection Act are not sufficient to effectively protect their fundamental rights from the consequences of the climate crisis as well as to fulfill the government’s obligations under the Paris Agreement.</a:t>
            </a:r>
            <a:r>
              <a:rPr lang="en-US" sz="1800" b="0" strike="noStrike" spc="-1">
                <a:solidFill>
                  <a:srgbClr val="000000"/>
                </a:solidFill>
                <a:latin typeface="DejaVu Sans"/>
                <a:ea typeface="DejaVu Sans"/>
              </a:rPr>
              <a:t>”</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1" strike="noStrike" spc="-1">
                <a:solidFill>
                  <a:srgbClr val="FFFFFF"/>
                </a:solidFill>
                <a:latin typeface="DejaVu Sans"/>
                <a:ea typeface="DejaVu Sans"/>
              </a:rPr>
              <a:t>They won!</a:t>
            </a:r>
            <a:r>
              <a:rPr lang="en-US" sz="1800" b="0" strike="noStrike" spc="-1">
                <a:solidFill>
                  <a:srgbClr val="FFFFFF"/>
                </a:solidFill>
                <a:latin typeface="DejaVu Sans"/>
                <a:ea typeface="DejaVu Sans"/>
              </a:rPr>
              <a:t> → “</a:t>
            </a:r>
            <a:r>
              <a:rPr lang="en-US" sz="1800" b="0" i="1" strike="noStrike" spc="-1">
                <a:solidFill>
                  <a:srgbClr val="FFFFFF"/>
                </a:solidFill>
                <a:latin typeface="DejaVu Sans"/>
                <a:ea typeface="DejaVu Sans"/>
              </a:rPr>
              <a:t>Freedoms and fundamental rights are already being violated today by insufficient climate protection. The legislator must adapt the Federal Climate Protection Act by the end of 2022</a:t>
            </a:r>
            <a:r>
              <a:rPr lang="en-US" sz="1800" b="0" strike="noStrike" spc="-1">
                <a:solidFill>
                  <a:srgbClr val="FFFFFF"/>
                </a:solidFill>
                <a:latin typeface="DejaVu Sans"/>
                <a:ea typeface="DejaVu Sans"/>
              </a:rPr>
              <a:t>”</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gn="ctr">
              <a:lnSpc>
                <a:spcPct val="100000"/>
              </a:lnSpc>
              <a:spcBef>
                <a:spcPts val="360"/>
              </a:spcBef>
            </a:pPr>
            <a:r>
              <a:rPr lang="en-US" sz="1800" b="0" i="1" strike="noStrike" spc="-1">
                <a:solidFill>
                  <a:srgbClr val="FFFFFF"/>
                </a:solidFill>
                <a:latin typeface="DejaVu Sans"/>
                <a:ea typeface="DejaVu Sans"/>
              </a:rPr>
              <a:t>“Climate protection is not nice-to-have,  fair climate protection is a fundamental right, that is now official. A huge success - for everyone and especially for us young people who have been on climate strike for their future for over two years. We will now continue to fight for a 1.5 degree policy that is fair to all generations.” – Luisa Neubauer</a:t>
            </a:r>
            <a:endParaRPr lang="en-US" sz="1800" b="0" strike="noStrike" spc="-1">
              <a:latin typeface="Arial"/>
            </a:endParaRPr>
          </a:p>
        </p:txBody>
      </p:sp>
      <p:sp>
        <p:nvSpPr>
          <p:cNvPr id="302"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https://www.germanwatch.org/en/node/20134</a:t>
            </a:r>
            <a:endParaRPr lang="en-US" sz="900" b="0" strike="noStrike" spc="-1">
              <a:latin typeface="Aria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Activism</a:t>
            </a:r>
            <a:endParaRPr lang="en-US" sz="2400" b="0" strike="noStrike" spc="-1">
              <a:latin typeface="Arial"/>
            </a:endParaRPr>
          </a:p>
        </p:txBody>
      </p:sp>
      <p:sp>
        <p:nvSpPr>
          <p:cNvPr id="304" name="CustomShape 2"/>
          <p:cNvSpPr/>
          <p:nvPr/>
        </p:nvSpPr>
        <p:spPr>
          <a:xfrm>
            <a:off x="335520" y="1268280"/>
            <a:ext cx="10744200" cy="5031720"/>
          </a:xfrm>
          <a:prstGeom prst="rect">
            <a:avLst/>
          </a:prstGeom>
          <a:noFill/>
          <a:ln>
            <a:noFill/>
          </a:ln>
        </p:spPr>
        <p:style>
          <a:lnRef idx="0">
            <a:scrgbClr r="0" g="0" b="0"/>
          </a:lnRef>
          <a:fillRef idx="0">
            <a:scrgbClr r="0" g="0" b="0"/>
          </a:fillRef>
          <a:effectRef idx="0">
            <a:scrgbClr r="0" g="0" b="0"/>
          </a:effectRef>
          <a:fontRef idx="minor"/>
        </p:style>
      </p:sp>
      <p:sp>
        <p:nvSpPr>
          <p:cNvPr id="305" name="CustomShape 3"/>
          <p:cNvSpPr/>
          <p:nvPr/>
        </p:nvSpPr>
        <p:spPr>
          <a:xfrm>
            <a:off x="432720" y="1148040"/>
            <a:ext cx="10353600" cy="4942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Neubauer, et al. vs. Germany</a:t>
            </a:r>
            <a:endParaRPr lang="en-US" sz="2200" b="0" strike="noStrike" spc="-1">
              <a:latin typeface="Arial"/>
            </a:endParaRPr>
          </a:p>
        </p:txBody>
      </p:sp>
      <p:sp>
        <p:nvSpPr>
          <p:cNvPr id="306" name="CustomShape 4"/>
          <p:cNvSpPr/>
          <p:nvPr/>
        </p:nvSpPr>
        <p:spPr>
          <a:xfrm>
            <a:off x="335520" y="127440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Nine young people from Germany sued Germany</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They argue: “</a:t>
            </a:r>
            <a:r>
              <a:rPr lang="en-US" sz="1800" b="0" i="1" strike="noStrike" spc="-1">
                <a:solidFill>
                  <a:srgbClr val="000000"/>
                </a:solidFill>
                <a:latin typeface="DejaVu Sans"/>
                <a:ea typeface="DejaVu Sans"/>
              </a:rPr>
              <a:t>that the goals and measures of the Federal Climate Protection Act are not sufficient to effectively protect their fundamental rights from the consequences of the climate crisis as well as to fulfill the government’s obligations under the Paris Agreement.</a:t>
            </a:r>
            <a:r>
              <a:rPr lang="en-US" sz="1800" b="0" strike="noStrike" spc="-1">
                <a:solidFill>
                  <a:srgbClr val="000000"/>
                </a:solidFill>
                <a:latin typeface="DejaVu Sans"/>
                <a:ea typeface="DejaVu Sans"/>
              </a:rPr>
              <a:t>”</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1" strike="noStrike" spc="-1">
                <a:solidFill>
                  <a:srgbClr val="000000"/>
                </a:solidFill>
                <a:latin typeface="DejaVu Sans"/>
                <a:ea typeface="DejaVu Sans"/>
              </a:rPr>
              <a:t>They won!</a:t>
            </a:r>
            <a:r>
              <a:rPr lang="en-US" sz="1800" b="0" strike="noStrike" spc="-1">
                <a:solidFill>
                  <a:srgbClr val="000000"/>
                </a:solidFill>
                <a:latin typeface="DejaVu Sans"/>
                <a:ea typeface="DejaVu Sans"/>
              </a:rPr>
              <a:t> → “</a:t>
            </a:r>
            <a:r>
              <a:rPr lang="en-US" sz="1800" b="0" i="1" strike="noStrike" spc="-1">
                <a:solidFill>
                  <a:srgbClr val="000000"/>
                </a:solidFill>
                <a:latin typeface="DejaVu Sans"/>
                <a:ea typeface="DejaVu Sans"/>
              </a:rPr>
              <a:t>Freedoms and fundamental rights are already being violated today by insufficient climate protection. The legislator must adapt the Federal Climate Protection Act by the end of 2022</a:t>
            </a:r>
            <a:r>
              <a:rPr lang="en-US" sz="1800" b="0" strike="noStrike" spc="-1">
                <a:solidFill>
                  <a:srgbClr val="000000"/>
                </a:solidFill>
                <a:latin typeface="DejaVu Sans"/>
                <a:ea typeface="DejaVu Sans"/>
              </a:rPr>
              <a:t>”</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gn="ctr">
              <a:lnSpc>
                <a:spcPct val="100000"/>
              </a:lnSpc>
              <a:spcBef>
                <a:spcPts val="360"/>
              </a:spcBef>
            </a:pPr>
            <a:r>
              <a:rPr lang="en-US" sz="1800" b="0" i="1" strike="noStrike" spc="-1">
                <a:solidFill>
                  <a:srgbClr val="000000"/>
                </a:solidFill>
                <a:latin typeface="DejaVu Sans"/>
                <a:ea typeface="DejaVu Sans"/>
              </a:rPr>
              <a:t>“Climate protection is not nice-to-have,  fair climate protection is a fundamental right, that is now official. A huge success - for everyone and especially for us young people who have been on climate strike for their future for over two years. We will now continue to fight for a 1.5 degree policy that is fair to all generations.” – Luisa Neubauer</a:t>
            </a:r>
            <a:endParaRPr lang="en-US" sz="1800" b="0" strike="noStrike" spc="-1">
              <a:latin typeface="Arial"/>
            </a:endParaRPr>
          </a:p>
        </p:txBody>
      </p:sp>
      <p:sp>
        <p:nvSpPr>
          <p:cNvPr id="307" name="CustomShape 5"/>
          <p:cNvSpPr/>
          <p:nvPr/>
        </p:nvSpPr>
        <p:spPr>
          <a:xfrm>
            <a:off x="263520" y="6411600"/>
            <a:ext cx="101588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https://www.germanwatch.org/en/node/20134</a:t>
            </a:r>
            <a:endParaRPr lang="en-US" sz="900" b="0" strike="noStrike" spc="-1">
              <a:latin typeface="Arial"/>
            </a:endParaRPr>
          </a:p>
        </p:txBody>
      </p:sp>
      <p:sp>
        <p:nvSpPr>
          <p:cNvPr id="308" name="CustomShape 6"/>
          <p:cNvSpPr/>
          <p:nvPr/>
        </p:nvSpPr>
        <p:spPr>
          <a:xfrm>
            <a:off x="367560" y="4754880"/>
            <a:ext cx="10787040" cy="145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09" name="CustomShape 7"/>
          <p:cNvSpPr/>
          <p:nvPr/>
        </p:nvSpPr>
        <p:spPr>
          <a:xfrm>
            <a:off x="361080" y="3223440"/>
            <a:ext cx="10787040" cy="1164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CustomShape 1"/>
          <p:cNvSpPr/>
          <p:nvPr/>
        </p:nvSpPr>
        <p:spPr>
          <a:xfrm>
            <a:off x="335520" y="4406760"/>
            <a:ext cx="10736640" cy="1345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000" b="1" strike="noStrike" cap="all" spc="-1">
                <a:solidFill>
                  <a:srgbClr val="008C4F"/>
                </a:solidFill>
                <a:latin typeface="Arial Unicode MS"/>
                <a:ea typeface="DejaVu Sans"/>
              </a:rPr>
              <a:t>Conclusion</a:t>
            </a:r>
            <a:endParaRPr lang="en-US" sz="3000" b="0" strike="noStrike" spc="-1">
              <a:latin typeface="Arial"/>
            </a:endParaRPr>
          </a:p>
        </p:txBody>
      </p:sp>
      <p:sp>
        <p:nvSpPr>
          <p:cNvPr id="337" name="CustomShape 2"/>
          <p:cNvSpPr/>
          <p:nvPr/>
        </p:nvSpPr>
        <p:spPr>
          <a:xfrm>
            <a:off x="335520" y="2906640"/>
            <a:ext cx="10736640" cy="14835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Conclusion</a:t>
            </a:r>
            <a:endParaRPr lang="en-US" sz="2400" b="0" strike="noStrike" spc="-1">
              <a:latin typeface="Arial"/>
            </a:endParaRPr>
          </a:p>
        </p:txBody>
      </p:sp>
      <p:sp>
        <p:nvSpPr>
          <p:cNvPr id="339" name="CustomShape 2"/>
          <p:cNvSpPr/>
          <p:nvPr/>
        </p:nvSpPr>
        <p:spPr>
          <a:xfrm>
            <a:off x="335520" y="126864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Short history of actions on climate change</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Geneva, Kyoto, Copenhagen, Paris, Glasgow, etc.</a:t>
            </a:r>
            <a:endParaRPr lang="en-US" sz="1800" b="0" strike="noStrike" spc="-1">
              <a:latin typeface="Arial"/>
            </a:endParaRPr>
          </a:p>
          <a:p>
            <a:pPr marL="432000" lvl="1" indent="-21492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Problem </a:t>
            </a:r>
            <a:endParaRPr lang="en-US" sz="1800" b="0" strike="noStrike" spc="-1">
              <a:latin typeface="Arial"/>
            </a:endParaRPr>
          </a:p>
          <a:p>
            <a:pPr marL="648000" lvl="2" indent="-214920">
              <a:lnSpc>
                <a:spcPct val="100000"/>
              </a:lnSpc>
              <a:spcBef>
                <a:spcPts val="360"/>
              </a:spcBef>
              <a:buClr>
                <a:srgbClr val="008C4F"/>
              </a:buClr>
              <a:buSzPct val="45000"/>
              <a:buFont typeface="padmaa"/>
              <a:buChar char="─"/>
            </a:pPr>
            <a:r>
              <a:rPr lang="en-US" sz="1800" b="0" strike="noStrike" spc="-1">
                <a:solidFill>
                  <a:srgbClr val="000000"/>
                </a:solidFill>
                <a:latin typeface="DejaVu Sans"/>
                <a:ea typeface="DejaVu Sans"/>
              </a:rPr>
              <a:t>→ A lot of bla bla </a:t>
            </a:r>
            <a:endParaRPr lang="en-US" sz="1800" b="0" strike="noStrike" spc="-1">
              <a:latin typeface="Arial"/>
            </a:endParaRPr>
          </a:p>
          <a:p>
            <a:pPr marL="648000" lvl="2" indent="-214920">
              <a:lnSpc>
                <a:spcPct val="100000"/>
              </a:lnSpc>
              <a:spcBef>
                <a:spcPts val="360"/>
              </a:spcBef>
              <a:buClr>
                <a:srgbClr val="008C4F"/>
              </a:buClr>
              <a:buSzPct val="45000"/>
              <a:buFont typeface="padmaa"/>
              <a:buChar char="─"/>
            </a:pPr>
            <a:r>
              <a:rPr lang="en-US" sz="1800" b="0" strike="noStrike" spc="-1">
                <a:solidFill>
                  <a:srgbClr val="000000"/>
                </a:solidFill>
                <a:latin typeface="DejaVu Sans"/>
                <a:ea typeface="DejaVu Sans"/>
              </a:rPr>
              <a:t>→ Lack of progress </a:t>
            </a:r>
            <a:endParaRPr lang="en-US" sz="1800" b="0" strike="noStrike" spc="-1">
              <a:latin typeface="Arial"/>
            </a:endParaRPr>
          </a:p>
          <a:p>
            <a:pPr marL="648000" lvl="2" indent="-214920">
              <a:lnSpc>
                <a:spcPct val="100000"/>
              </a:lnSpc>
              <a:spcBef>
                <a:spcPts val="360"/>
              </a:spcBef>
              <a:buClr>
                <a:srgbClr val="008C4F"/>
              </a:buClr>
              <a:buSzPct val="45000"/>
              <a:buFont typeface="padmaa"/>
              <a:buChar char="─"/>
            </a:pPr>
            <a:r>
              <a:rPr lang="en-US" sz="1800" b="0" strike="noStrike" spc="-1">
                <a:solidFill>
                  <a:srgbClr val="000000"/>
                </a:solidFill>
                <a:latin typeface="DejaVu Sans"/>
                <a:ea typeface="DejaVu Sans"/>
              </a:rPr>
              <a:t>→ Policies favor business as usual instead of acting in accordance with science because they are afraid to make unpopular decisions</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Individual activism as a response / counter movement to inactive governments who ignore  urgent issues (i.e., the three key challenges of the 21</a:t>
            </a:r>
            <a:r>
              <a:rPr lang="en-US" sz="1800" b="0" strike="noStrike" spc="-1" baseline="14000000">
                <a:solidFill>
                  <a:srgbClr val="000000"/>
                </a:solidFill>
                <a:latin typeface="DejaVu Sans"/>
                <a:ea typeface="DejaVu Sans"/>
              </a:rPr>
              <a:t>st</a:t>
            </a:r>
            <a:r>
              <a:rPr lang="en-US" sz="1800" b="0" strike="noStrike" spc="-1">
                <a:solidFill>
                  <a:srgbClr val="000000"/>
                </a:solidFill>
                <a:latin typeface="DejaVu Sans"/>
                <a:ea typeface="DejaVu Sans"/>
              </a:rPr>
              <a:t> century)</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Sustainable Development Goals → SDGs</a:t>
            </a:r>
            <a:endParaRPr lang="en-US" sz="1800" b="0" strike="noStrike" spc="-1">
              <a:latin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CustomShape 1"/>
          <p:cNvSpPr/>
          <p:nvPr/>
        </p:nvSpPr>
        <p:spPr>
          <a:xfrm>
            <a:off x="335520" y="4406760"/>
            <a:ext cx="10736640" cy="1345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000" b="1" strike="noStrike" cap="all" spc="-1">
                <a:solidFill>
                  <a:srgbClr val="008C4F"/>
                </a:solidFill>
                <a:latin typeface="Arial Unicode MS"/>
                <a:ea typeface="DejaVu Sans"/>
              </a:rPr>
              <a:t>Exercise E03</a:t>
            </a:r>
            <a:endParaRPr lang="en-US" sz="3000" b="0" strike="noStrike" spc="-1">
              <a:latin typeface="Arial"/>
            </a:endParaRPr>
          </a:p>
        </p:txBody>
      </p:sp>
      <p:sp>
        <p:nvSpPr>
          <p:cNvPr id="341" name="CustomShape 2"/>
          <p:cNvSpPr/>
          <p:nvPr/>
        </p:nvSpPr>
        <p:spPr>
          <a:xfrm>
            <a:off x="335520" y="2906640"/>
            <a:ext cx="10736640" cy="14835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Exercise E03</a:t>
            </a:r>
            <a:endParaRPr lang="en-US" sz="2400" b="0" strike="noStrike" spc="-1">
              <a:latin typeface="Arial"/>
            </a:endParaRPr>
          </a:p>
        </p:txBody>
      </p:sp>
      <p:sp>
        <p:nvSpPr>
          <p:cNvPr id="343" name="CustomShape 2"/>
          <p:cNvSpPr/>
          <p:nvPr/>
        </p:nvSpPr>
        <p:spPr>
          <a:xfrm>
            <a:off x="335520" y="126828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Pick your favorite fruit or vegetable that you regularly buy at the grocery store.</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Compile a comprehensive list of </a:t>
            </a:r>
            <a:r>
              <a:rPr lang="en-US" sz="1800" b="1" strike="noStrike" spc="-1">
                <a:solidFill>
                  <a:srgbClr val="000000"/>
                </a:solidFill>
                <a:latin typeface="DejaVu Sans"/>
                <a:ea typeface="DejaVu Sans"/>
              </a:rPr>
              <a:t>all</a:t>
            </a:r>
            <a:r>
              <a:rPr lang="en-US" sz="1800" b="0" strike="noStrike" spc="-1">
                <a:solidFill>
                  <a:srgbClr val="000000"/>
                </a:solidFill>
                <a:latin typeface="DejaVu Sans"/>
                <a:ea typeface="DejaVu Sans"/>
              </a:rPr>
              <a:t> required resources that go into the production of the chosen fruit/vegetable. </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Submit your result according to the submission guidelines posted in the exercise sheet → </a:t>
            </a:r>
            <a:r>
              <a:rPr lang="en-US" sz="1800" b="0" u="sng" strike="noStrike" spc="-1">
                <a:solidFill>
                  <a:srgbClr val="0000FF"/>
                </a:solidFill>
                <a:uFillTx/>
                <a:latin typeface="DejaVu Sans"/>
                <a:ea typeface="DejaVu Sans"/>
                <a:hlinkClick r:id="rId2"/>
              </a:rPr>
              <a:t>E03</a:t>
            </a:r>
            <a:r>
              <a:rPr lang="en-US" sz="1800" b="0" strike="noStrike" spc="-1">
                <a:solidFill>
                  <a:srgbClr val="000000"/>
                </a:solidFill>
                <a:latin typeface="DejaVu Sans"/>
                <a:ea typeface="DejaVu Sans"/>
              </a:rPr>
              <a:t>.</a:t>
            </a:r>
            <a:endParaRPr lang="en-US" sz="1800" b="0" strike="noStrike" spc="-1">
              <a:latin typeface="Arial"/>
            </a:endParaRPr>
          </a:p>
          <a:p>
            <a:pPr marL="195120" indent="-18072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Note: Do not only consider primary inputs → primary inputs also have various inputs themselves (e.g., secondary, tertiary)</a:t>
            </a:r>
            <a:endParaRPr lang="en-US" sz="1800" b="0" strike="noStrike" spc="-1">
              <a:latin typeface="Arial"/>
            </a:endParaRPr>
          </a:p>
        </p:txBody>
      </p:sp>
      <p:sp>
        <p:nvSpPr>
          <p:cNvPr id="344" name="CustomShape 3"/>
          <p:cNvSpPr/>
          <p:nvPr/>
        </p:nvSpPr>
        <p:spPr>
          <a:xfrm>
            <a:off x="432720" y="1148040"/>
            <a:ext cx="10347120" cy="487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My Favorite Fruit/Vegetable</a:t>
            </a:r>
            <a:endParaRPr lang="en-US" sz="2200" b="0" strike="noStrike" spc="-1">
              <a:latin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CustomShape 1"/>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Additional Resources </a:t>
            </a:r>
            <a:endParaRPr lang="en-US" sz="2400" b="0" strike="noStrike" spc="-1">
              <a:latin typeface="Arial"/>
            </a:endParaRPr>
          </a:p>
        </p:txBody>
      </p:sp>
      <p:sp>
        <p:nvSpPr>
          <p:cNvPr id="346" name="CustomShape 2"/>
          <p:cNvSpPr/>
          <p:nvPr/>
        </p:nvSpPr>
        <p:spPr>
          <a:xfrm>
            <a:off x="335520" y="1268640"/>
            <a:ext cx="10744200" cy="5031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68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Podcast Episode: How to Save a Planet (2021) – </a:t>
            </a:r>
            <a:r>
              <a:rPr lang="en-US" sz="1800" b="0" i="1" strike="noStrike" spc="-1">
                <a:solidFill>
                  <a:srgbClr val="000000"/>
                </a:solidFill>
                <a:latin typeface="DejaVu Sans"/>
                <a:ea typeface="DejaVu Sans"/>
              </a:rPr>
              <a:t>We Go Inside the COP26 Climate Talks</a:t>
            </a:r>
            <a:r>
              <a:rPr lang="en-US" sz="1800" b="0" strike="noStrike" spc="-1">
                <a:solidFill>
                  <a:srgbClr val="000000"/>
                </a:solidFill>
                <a:latin typeface="DejaVu Sans"/>
                <a:ea typeface="DejaVu Sans"/>
              </a:rPr>
              <a:t> – </a:t>
            </a:r>
            <a:r>
              <a:rPr lang="en-US" sz="1800" b="0" u="sng" strike="noStrike" spc="-1">
                <a:solidFill>
                  <a:srgbClr val="0000FF"/>
                </a:solidFill>
                <a:uFillTx/>
                <a:latin typeface="DejaVu Sans"/>
                <a:ea typeface="DejaVu Sans"/>
                <a:hlinkClick r:id="rId2"/>
              </a:rPr>
              <a:t>Link</a:t>
            </a:r>
            <a:endParaRPr lang="en-US" sz="1800" b="0" strike="noStrike" spc="-1">
              <a:latin typeface="Arial"/>
            </a:endParaRPr>
          </a:p>
          <a:p>
            <a:pPr marL="195120" indent="-1868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Greta Thunberg mocks world leaders in 'blah, blah, blah' speech | BBC News (2021) – </a:t>
            </a:r>
            <a:r>
              <a:rPr lang="en-US" sz="1800" b="0" u="sng" strike="noStrike" spc="-1">
                <a:solidFill>
                  <a:srgbClr val="0000FF"/>
                </a:solidFill>
                <a:uFillTx/>
                <a:latin typeface="DejaVu Sans"/>
                <a:ea typeface="DejaVu Sans"/>
                <a:hlinkClick r:id="rId3"/>
              </a:rPr>
              <a:t>Link</a:t>
            </a:r>
            <a:endParaRPr lang="en-US" sz="1800" b="0" strike="noStrike" spc="-1">
              <a:latin typeface="Arial"/>
            </a:endParaRPr>
          </a:p>
          <a:p>
            <a:pPr marL="195120" indent="-1868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Rutger Bregman tells Davos to talk about tax: 'This is not rocket science' | Guardian News (2019) – </a:t>
            </a:r>
            <a:r>
              <a:rPr lang="en-US" sz="1800" b="0" u="sng" strike="noStrike" spc="-1">
                <a:solidFill>
                  <a:srgbClr val="0000FF"/>
                </a:solidFill>
                <a:uFillTx/>
                <a:latin typeface="DejaVu Sans"/>
                <a:ea typeface="DejaVu Sans"/>
                <a:hlinkClick r:id="rId4"/>
              </a:rPr>
              <a:t>Link</a:t>
            </a:r>
            <a:endParaRPr lang="en-US" sz="1800" b="0" strike="noStrike" spc="-1">
              <a:latin typeface="Arial"/>
            </a:endParaRPr>
          </a:p>
          <a:p>
            <a:pPr marL="195120" indent="-1868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IPCC (2022) – </a:t>
            </a:r>
            <a:r>
              <a:rPr lang="en-US" sz="1800" b="0" i="1" strike="noStrike" spc="-1">
                <a:solidFill>
                  <a:srgbClr val="000000"/>
                </a:solidFill>
                <a:latin typeface="DejaVu Sans"/>
                <a:ea typeface="DejaVu Sans"/>
              </a:rPr>
              <a:t>About the IPCC</a:t>
            </a:r>
            <a:r>
              <a:rPr lang="en-US" sz="1800" b="0" strike="noStrike" spc="-1">
                <a:solidFill>
                  <a:srgbClr val="000000"/>
                </a:solidFill>
                <a:latin typeface="DejaVu Sans"/>
                <a:ea typeface="DejaVu Sans"/>
              </a:rPr>
              <a:t> – </a:t>
            </a:r>
            <a:r>
              <a:rPr lang="en-US" sz="1800" b="0" u="sng" strike="noStrike" spc="-1">
                <a:solidFill>
                  <a:srgbClr val="0000FF"/>
                </a:solidFill>
                <a:uFillTx/>
                <a:latin typeface="DejaVu Sans"/>
                <a:ea typeface="DejaVu Sans"/>
                <a:hlinkClick r:id="rId5"/>
              </a:rPr>
              <a:t>Link</a:t>
            </a:r>
            <a:r>
              <a:rPr lang="en-US" sz="1800" b="0" strike="noStrike" spc="-1">
                <a:solidFill>
                  <a:srgbClr val="000000"/>
                </a:solidFill>
                <a:latin typeface="DejaVu Sans"/>
                <a:ea typeface="DejaVu Sans"/>
              </a:rPr>
              <a:t> </a:t>
            </a:r>
            <a:endParaRPr lang="en-US" sz="1800" b="0" strike="noStrike" spc="-1">
              <a:latin typeface="Arial"/>
            </a:endParaRPr>
          </a:p>
          <a:p>
            <a:pPr marL="195120" indent="-1868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Richard Black, BBC (2013) – </a:t>
            </a:r>
            <a:r>
              <a:rPr lang="en-US" sz="1800" b="0" i="1" strike="noStrike" spc="-1">
                <a:solidFill>
                  <a:srgbClr val="000000"/>
                </a:solidFill>
                <a:latin typeface="DejaVu Sans"/>
                <a:ea typeface="DejaVu Sans"/>
              </a:rPr>
              <a:t>A brief history of climate change</a:t>
            </a:r>
            <a:r>
              <a:rPr lang="en-US" sz="1800" b="0" strike="noStrike" spc="-1">
                <a:solidFill>
                  <a:srgbClr val="000000"/>
                </a:solidFill>
                <a:latin typeface="DejaVu Sans"/>
                <a:ea typeface="DejaVu Sans"/>
              </a:rPr>
              <a:t> – </a:t>
            </a:r>
            <a:r>
              <a:rPr lang="en-US" sz="1800" b="0" u="sng" strike="noStrike" spc="-1">
                <a:solidFill>
                  <a:srgbClr val="0000FF"/>
                </a:solidFill>
                <a:uFillTx/>
                <a:latin typeface="DejaVu Sans"/>
                <a:ea typeface="DejaVu Sans"/>
                <a:hlinkClick r:id="rId6"/>
              </a:rPr>
              <a:t>Link</a:t>
            </a:r>
            <a:endParaRPr lang="en-US" sz="1800" b="0" strike="noStrike" spc="-1">
              <a:latin typeface="Aria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CustomShape 1"/>
          <p:cNvSpPr/>
          <p:nvPr/>
        </p:nvSpPr>
        <p:spPr>
          <a:xfrm>
            <a:off x="335520" y="1268640"/>
            <a:ext cx="10744200" cy="5031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spcBef>
                <a:spcPts val="799"/>
              </a:spcBef>
              <a:tabLst>
                <a:tab pos="0" algn="l"/>
              </a:tabLst>
            </a:pPr>
            <a:r>
              <a:rPr lang="en-US" sz="4000" b="1" strike="noStrike" spc="-1">
                <a:solidFill>
                  <a:srgbClr val="000000"/>
                </a:solidFill>
                <a:latin typeface="DejaVu Sans"/>
                <a:ea typeface="DejaVu Sans"/>
              </a:rPr>
              <a:t>Questions?</a:t>
            </a:r>
            <a:endParaRPr lang="en-US" sz="4000" b="0" strike="noStrike" spc="-1">
              <a:latin typeface="Arial"/>
            </a:endParaRPr>
          </a:p>
        </p:txBody>
      </p:sp>
      <p:sp>
        <p:nvSpPr>
          <p:cNvPr id="348" name="CustomShape 2"/>
          <p:cNvSpPr/>
          <p:nvPr/>
        </p:nvSpPr>
        <p:spPr>
          <a:xfrm>
            <a:off x="335520" y="764640"/>
            <a:ext cx="10744200" cy="4950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CustomShape 1"/>
          <p:cNvSpPr/>
          <p:nvPr/>
        </p:nvSpPr>
        <p:spPr>
          <a:xfrm>
            <a:off x="335520" y="4406760"/>
            <a:ext cx="10742760" cy="1351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000" b="1" strike="noStrike" cap="all" spc="-1">
                <a:solidFill>
                  <a:srgbClr val="008C4F"/>
                </a:solidFill>
                <a:latin typeface="Arial Unicode MS"/>
                <a:ea typeface="DejaVu Sans"/>
              </a:rPr>
              <a:t>Introduction</a:t>
            </a:r>
            <a:endParaRPr lang="en-US" sz="3000" b="0" strike="noStrike" spc="-1">
              <a:latin typeface="Arial"/>
            </a:endParaRPr>
          </a:p>
        </p:txBody>
      </p:sp>
      <p:sp>
        <p:nvSpPr>
          <p:cNvPr id="128" name="CustomShape 2"/>
          <p:cNvSpPr/>
          <p:nvPr/>
        </p:nvSpPr>
        <p:spPr>
          <a:xfrm>
            <a:off x="335520" y="2906640"/>
            <a:ext cx="10742760" cy="148968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Introduction</a:t>
            </a:r>
            <a:endParaRPr lang="en-US" sz="2400" b="0" strike="noStrike" spc="-1">
              <a:latin typeface="Arial"/>
            </a:endParaRPr>
          </a:p>
        </p:txBody>
      </p:sp>
      <p:sp>
        <p:nvSpPr>
          <p:cNvPr id="130" name="CustomShape 2"/>
          <p:cNvSpPr/>
          <p:nvPr/>
        </p:nvSpPr>
        <p:spPr>
          <a:xfrm>
            <a:off x="335520" y="126828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en-US" sz="1800" b="0" strike="noStrike" spc="-1">
              <a:latin typeface="Arial"/>
            </a:endParaRPr>
          </a:p>
          <a:p>
            <a:pPr algn="ctr">
              <a:lnSpc>
                <a:spcPct val="100000"/>
              </a:lnSpc>
              <a:spcBef>
                <a:spcPts val="360"/>
              </a:spcBef>
            </a:pPr>
            <a:r>
              <a:rPr lang="en-US" sz="1800" b="0" i="1" strike="noStrike" spc="-1">
                <a:solidFill>
                  <a:srgbClr val="000000"/>
                </a:solidFill>
                <a:latin typeface="DejaVu Sans"/>
                <a:ea typeface="DejaVu Sans"/>
              </a:rPr>
              <a:t>„Development that meets the needs of the present without compromising the ability of future generations to meet their own needs.”</a:t>
            </a:r>
            <a:endParaRPr lang="en-US" sz="1800" b="0" strike="noStrike" spc="-1">
              <a:latin typeface="Arial"/>
            </a:endParaRPr>
          </a:p>
        </p:txBody>
      </p:sp>
      <p:sp>
        <p:nvSpPr>
          <p:cNvPr id="131" name="CustomShape 3"/>
          <p:cNvSpPr/>
          <p:nvPr/>
        </p:nvSpPr>
        <p:spPr>
          <a:xfrm>
            <a:off x="432720" y="1148040"/>
            <a:ext cx="10347120" cy="487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Sustainability</a:t>
            </a:r>
            <a:endParaRPr lang="en-US" sz="2200" b="0" strike="noStrike" spc="-1">
              <a:latin typeface="Arial"/>
            </a:endParaRPr>
          </a:p>
        </p:txBody>
      </p:sp>
      <p:sp>
        <p:nvSpPr>
          <p:cNvPr id="132" name="CustomShape 4"/>
          <p:cNvSpPr/>
          <p:nvPr/>
        </p:nvSpPr>
        <p:spPr>
          <a:xfrm>
            <a:off x="361080" y="3292200"/>
            <a:ext cx="10787040" cy="1363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33" name="CustomShape 5"/>
          <p:cNvSpPr/>
          <p:nvPr/>
        </p:nvSpPr>
        <p:spPr>
          <a:xfrm>
            <a:off x="263520" y="6492240"/>
            <a:ext cx="1079280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DejaVu Sans"/>
                <a:ea typeface="Roboto"/>
              </a:rPr>
              <a:t>Report of the World Commission on Environment and Development: Our Common Future </a:t>
            </a:r>
            <a:r>
              <a:rPr lang="de-DE" sz="900" b="0" strike="noStrike" spc="-1">
                <a:solidFill>
                  <a:srgbClr val="A6A6A6"/>
                </a:solidFill>
                <a:latin typeface="DejaVu Sans"/>
                <a:ea typeface="Roboto"/>
              </a:rPr>
              <a:t>(1987) – http://www.un-documents.net/our-common-future.pdf </a:t>
            </a:r>
            <a:endParaRPr lang="en-US" sz="90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ustomShape 1"/>
          <p:cNvSpPr/>
          <p:nvPr/>
        </p:nvSpPr>
        <p:spPr>
          <a:xfrm>
            <a:off x="335520" y="764640"/>
            <a:ext cx="10738080" cy="48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Introduction</a:t>
            </a:r>
            <a:endParaRPr lang="en-US" sz="2400" b="0" strike="noStrike" spc="-1">
              <a:latin typeface="Arial"/>
            </a:endParaRPr>
          </a:p>
        </p:txBody>
      </p:sp>
      <p:sp>
        <p:nvSpPr>
          <p:cNvPr id="135" name="CustomShape 2"/>
          <p:cNvSpPr/>
          <p:nvPr/>
        </p:nvSpPr>
        <p:spPr>
          <a:xfrm>
            <a:off x="335520" y="1268280"/>
            <a:ext cx="10738080" cy="502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en-US" sz="1800" b="0" strike="noStrike" spc="-1">
              <a:latin typeface="Arial"/>
            </a:endParaRPr>
          </a:p>
          <a:p>
            <a:pPr algn="ctr">
              <a:lnSpc>
                <a:spcPct val="100000"/>
              </a:lnSpc>
              <a:spcBef>
                <a:spcPts val="360"/>
              </a:spcBef>
            </a:pPr>
            <a:r>
              <a:rPr lang="en-US" sz="1800" b="0" i="1" strike="noStrike" spc="-1">
                <a:solidFill>
                  <a:srgbClr val="000000"/>
                </a:solidFill>
                <a:latin typeface="DejaVu Sans"/>
                <a:ea typeface="DejaVu Sans"/>
              </a:rPr>
              <a:t>„Wie eine sothane [solche] Conservation und Anbau des Holzes anzustellen / daß es eine continuirliche beständige und </a:t>
            </a:r>
            <a:r>
              <a:rPr lang="en-US" sz="1800" b="1" i="1" strike="noStrike" spc="-1">
                <a:solidFill>
                  <a:srgbClr val="000000"/>
                </a:solidFill>
                <a:latin typeface="DejaVu Sans"/>
                <a:ea typeface="DejaVu Sans"/>
              </a:rPr>
              <a:t>nachhaltende</a:t>
            </a:r>
            <a:r>
              <a:rPr lang="en-US" sz="1800" b="0" i="1" strike="noStrike" spc="-1">
                <a:solidFill>
                  <a:srgbClr val="000000"/>
                </a:solidFill>
                <a:latin typeface="DejaVu Sans"/>
                <a:ea typeface="DejaVu Sans"/>
              </a:rPr>
              <a:t> Nutzung gebe / weiln es eine unentbehrliche Sache ist / ohne welche das Land in seinem Esse nicht bleiben mag” – Hans Carl von Carlowitz (1713)</a:t>
            </a:r>
            <a:endParaRPr lang="en-US" sz="1800" b="0" strike="noStrike" spc="-1">
              <a:latin typeface="Arial"/>
            </a:endParaRPr>
          </a:p>
        </p:txBody>
      </p:sp>
      <p:sp>
        <p:nvSpPr>
          <p:cNvPr id="136" name="CustomShape 3"/>
          <p:cNvSpPr/>
          <p:nvPr/>
        </p:nvSpPr>
        <p:spPr>
          <a:xfrm>
            <a:off x="432720" y="1148040"/>
            <a:ext cx="10347120" cy="487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Sustainability – Origins </a:t>
            </a:r>
            <a:endParaRPr lang="en-US" sz="2200" b="0" strike="noStrike" spc="-1">
              <a:latin typeface="Arial"/>
            </a:endParaRPr>
          </a:p>
        </p:txBody>
      </p:sp>
      <p:sp>
        <p:nvSpPr>
          <p:cNvPr id="137" name="CustomShape 4"/>
          <p:cNvSpPr/>
          <p:nvPr/>
        </p:nvSpPr>
        <p:spPr>
          <a:xfrm>
            <a:off x="361080" y="3292200"/>
            <a:ext cx="10787040" cy="1363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38" name="CustomShape 5"/>
          <p:cNvSpPr/>
          <p:nvPr/>
        </p:nvSpPr>
        <p:spPr>
          <a:xfrm>
            <a:off x="263520" y="6492240"/>
            <a:ext cx="1079280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DejaVu Sans"/>
                <a:ea typeface="Roboto"/>
              </a:rPr>
              <a:t>Hans Carl von Carlowitz </a:t>
            </a:r>
            <a:r>
              <a:rPr lang="de-DE" sz="900" b="0" strike="noStrike" spc="-1">
                <a:solidFill>
                  <a:srgbClr val="A6A6A6"/>
                </a:solidFill>
                <a:latin typeface="DejaVu Sans"/>
                <a:ea typeface="Roboto"/>
              </a:rPr>
              <a:t>(1713) – Sylvicultura oeconomica</a:t>
            </a:r>
            <a:endParaRPr lang="en-US" sz="9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4967</Words>
  <Application>Microsoft Office PowerPoint</Application>
  <PresentationFormat>Breitbild</PresentationFormat>
  <Paragraphs>403</Paragraphs>
  <Slides>68</Slides>
  <Notes>0</Notes>
  <HiddenSlides>0</HiddenSlides>
  <MMClips>0</MMClips>
  <ScaleCrop>false</ScaleCrop>
  <HeadingPairs>
    <vt:vector size="6" baseType="variant">
      <vt:variant>
        <vt:lpstr>Verwendete Schriftarten</vt:lpstr>
      </vt:variant>
      <vt:variant>
        <vt:i4>8</vt:i4>
      </vt:variant>
      <vt:variant>
        <vt:lpstr>Design</vt:lpstr>
      </vt:variant>
      <vt:variant>
        <vt:i4>2</vt:i4>
      </vt:variant>
      <vt:variant>
        <vt:lpstr>Folientitel</vt:lpstr>
      </vt:variant>
      <vt:variant>
        <vt:i4>68</vt:i4>
      </vt:variant>
    </vt:vector>
  </HeadingPairs>
  <TitlesOfParts>
    <vt:vector size="78" baseType="lpstr">
      <vt:lpstr>Arial</vt:lpstr>
      <vt:lpstr>Arial Unicode MS</vt:lpstr>
      <vt:lpstr>DejaVu Sans</vt:lpstr>
      <vt:lpstr>OpenSymbol</vt:lpstr>
      <vt:lpstr>padmaa</vt:lpstr>
      <vt:lpstr>Roboto</vt:lpstr>
      <vt:lpstr>Symbol</vt:lpstr>
      <vt:lpstr>Wingdings</vt:lpstr>
      <vt:lpstr>Office Theme</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Hooby</dc:creator>
  <dc:description/>
  <cp:lastModifiedBy>Theresa Sommer</cp:lastModifiedBy>
  <cp:revision>3367</cp:revision>
  <dcterms:created xsi:type="dcterms:W3CDTF">2013-05-21T09:22:36Z</dcterms:created>
  <dcterms:modified xsi:type="dcterms:W3CDTF">2023-03-15T10:24:54Z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5</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20</vt:i4>
  </property>
</Properties>
</file>